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72" r:id="rId3"/>
    <p:sldId id="373" r:id="rId4"/>
    <p:sldId id="383" r:id="rId5"/>
    <p:sldId id="374" r:id="rId6"/>
    <p:sldId id="375" r:id="rId7"/>
    <p:sldId id="376" r:id="rId8"/>
    <p:sldId id="377" r:id="rId9"/>
    <p:sldId id="379" r:id="rId10"/>
    <p:sldId id="382" r:id="rId11"/>
    <p:sldId id="381" r:id="rId12"/>
    <p:sldId id="380" r:id="rId13"/>
    <p:sldId id="378" r:id="rId14"/>
    <p:sldId id="344" r:id="rId15"/>
    <p:sldId id="369" r:id="rId16"/>
    <p:sldId id="346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363" r:id="rId25"/>
    <p:sldId id="284" r:id="rId26"/>
    <p:sldId id="371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E094A8D-6A7F-BF4D-95DB-081ACC69A990}">
          <p14:sldIdLst>
            <p14:sldId id="257"/>
            <p14:sldId id="372"/>
            <p14:sldId id="373"/>
            <p14:sldId id="383"/>
            <p14:sldId id="374"/>
            <p14:sldId id="375"/>
            <p14:sldId id="376"/>
            <p14:sldId id="377"/>
            <p14:sldId id="379"/>
            <p14:sldId id="382"/>
            <p14:sldId id="381"/>
            <p14:sldId id="380"/>
            <p14:sldId id="378"/>
            <p14:sldId id="344"/>
            <p14:sldId id="369"/>
            <p14:sldId id="346"/>
            <p14:sldId id="273"/>
            <p14:sldId id="275"/>
            <p14:sldId id="276"/>
            <p14:sldId id="277"/>
            <p14:sldId id="278"/>
            <p14:sldId id="279"/>
            <p14:sldId id="280"/>
            <p14:sldId id="363"/>
            <p14:sldId id="284"/>
            <p14:sldId id="371"/>
          </p14:sldIdLst>
        </p14:section>
        <p14:section name="Section sans titre" id="{2B07F4B0-E589-D34E-BF32-80CD1664C1A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87" autoAdjust="0"/>
  </p:normalViewPr>
  <p:slideViewPr>
    <p:cSldViewPr snapToGrid="0" snapToObjects="1">
      <p:cViewPr varScale="1">
        <p:scale>
          <a:sx n="94" d="100"/>
          <a:sy n="94" d="100"/>
        </p:scale>
        <p:origin x="-1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633CE-F0E0-134F-990D-18F718AEF1E2}" type="doc">
      <dgm:prSet loTypeId="urn:microsoft.com/office/officeart/2005/8/layout/arrow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DD9A7F9-D9A0-CC49-9B4C-E7E6C9FC8D7B}">
      <dgm:prSet phldrT="[Texte]"/>
      <dgm:spPr/>
      <dgm:t>
        <a:bodyPr/>
        <a:lstStyle/>
        <a:p>
          <a:r>
            <a:rPr lang="fr-FR" dirty="0" err="1" smtClean="0"/>
            <a:t>Funding</a:t>
          </a:r>
          <a:endParaRPr lang="fr-FR" dirty="0" smtClean="0"/>
        </a:p>
        <a:p>
          <a:r>
            <a:rPr lang="fr-FR" dirty="0" smtClean="0"/>
            <a:t>(gold)</a:t>
          </a:r>
          <a:endParaRPr lang="fr-FR" dirty="0"/>
        </a:p>
      </dgm:t>
    </dgm:pt>
    <dgm:pt modelId="{A0D27077-E4A4-1F43-A03E-FD3BDBAC7CAF}" type="parTrans" cxnId="{8BF9016E-97AC-CF4F-80C9-173F9347A085}">
      <dgm:prSet/>
      <dgm:spPr/>
      <dgm:t>
        <a:bodyPr/>
        <a:lstStyle/>
        <a:p>
          <a:endParaRPr lang="fr-FR"/>
        </a:p>
      </dgm:t>
    </dgm:pt>
    <dgm:pt modelId="{F119588F-2B60-C74C-9112-E7DCAEA138CD}" type="sibTrans" cxnId="{8BF9016E-97AC-CF4F-80C9-173F9347A085}">
      <dgm:prSet/>
      <dgm:spPr/>
      <dgm:t>
        <a:bodyPr/>
        <a:lstStyle/>
        <a:p>
          <a:endParaRPr lang="fr-FR"/>
        </a:p>
      </dgm:t>
    </dgm:pt>
    <dgm:pt modelId="{D21ADA08-4849-364C-A618-C5A588503243}">
      <dgm:prSet phldrT="[Texte]"/>
      <dgm:spPr/>
      <dgm:t>
        <a:bodyPr/>
        <a:lstStyle/>
        <a:p>
          <a:r>
            <a:rPr lang="fr-FR" dirty="0" smtClean="0"/>
            <a:t>Revenus de</a:t>
          </a:r>
        </a:p>
        <a:p>
          <a:r>
            <a:rPr lang="fr-FR" dirty="0" smtClean="0"/>
            <a:t>Services</a:t>
          </a:r>
        </a:p>
        <a:p>
          <a:r>
            <a:rPr lang="fr-FR" dirty="0" smtClean="0"/>
            <a:t>Premium</a:t>
          </a:r>
          <a:endParaRPr lang="fr-FR" dirty="0"/>
        </a:p>
      </dgm:t>
    </dgm:pt>
    <dgm:pt modelId="{BB3F1773-7AA2-6A45-BDEB-61E3475AE1EF}" type="parTrans" cxnId="{D7B519AE-9EC3-C44B-BFAE-F0C62F67494E}">
      <dgm:prSet/>
      <dgm:spPr/>
      <dgm:t>
        <a:bodyPr/>
        <a:lstStyle/>
        <a:p>
          <a:endParaRPr lang="fr-FR"/>
        </a:p>
      </dgm:t>
    </dgm:pt>
    <dgm:pt modelId="{1120A556-93A4-A447-894A-FFDD2048A8B2}" type="sibTrans" cxnId="{D7B519AE-9EC3-C44B-BFAE-F0C62F67494E}">
      <dgm:prSet/>
      <dgm:spPr/>
      <dgm:t>
        <a:bodyPr/>
        <a:lstStyle/>
        <a:p>
          <a:endParaRPr lang="fr-FR"/>
        </a:p>
      </dgm:t>
    </dgm:pt>
    <dgm:pt modelId="{291376FE-8E25-D14B-9374-951BCFFBC2EF}">
      <dgm:prSet/>
      <dgm:spPr/>
      <dgm:t>
        <a:bodyPr/>
        <a:lstStyle/>
        <a:p>
          <a:r>
            <a:rPr lang="fr-FR" dirty="0" smtClean="0"/>
            <a:t>Impression à la demande (ventes)</a:t>
          </a:r>
          <a:endParaRPr lang="fr-FR" dirty="0"/>
        </a:p>
      </dgm:t>
    </dgm:pt>
    <dgm:pt modelId="{4AF0BFFF-3FDA-034B-9068-ABA5842B31B0}" type="parTrans" cxnId="{9B65F1B0-5F40-F945-A503-6E52A4F526C8}">
      <dgm:prSet/>
      <dgm:spPr/>
      <dgm:t>
        <a:bodyPr/>
        <a:lstStyle/>
        <a:p>
          <a:endParaRPr lang="fr-FR"/>
        </a:p>
      </dgm:t>
    </dgm:pt>
    <dgm:pt modelId="{DF4747BF-0A79-2942-8A4D-AE48C1BC1774}" type="sibTrans" cxnId="{9B65F1B0-5F40-F945-A503-6E52A4F526C8}">
      <dgm:prSet/>
      <dgm:spPr/>
      <dgm:t>
        <a:bodyPr/>
        <a:lstStyle/>
        <a:p>
          <a:endParaRPr lang="fr-FR"/>
        </a:p>
      </dgm:t>
    </dgm:pt>
    <dgm:pt modelId="{A71B2F5F-2FE6-C54D-A8A0-C1FDA5166BBC}">
      <dgm:prSet phldrT="[Texte]"/>
      <dgm:spPr/>
      <dgm:t>
        <a:bodyPr/>
        <a:lstStyle/>
        <a:p>
          <a:r>
            <a:rPr lang="fr-FR" dirty="0" smtClean="0"/>
            <a:t>Support Institutionnel</a:t>
          </a:r>
          <a:endParaRPr lang="fr-FR" dirty="0"/>
        </a:p>
      </dgm:t>
    </dgm:pt>
    <dgm:pt modelId="{8F3629B9-D299-D040-B601-88FD4B3632C2}" type="parTrans" cxnId="{08DA7B8B-794A-324D-9882-5E183C0C3FFF}">
      <dgm:prSet/>
      <dgm:spPr/>
      <dgm:t>
        <a:bodyPr/>
        <a:lstStyle/>
        <a:p>
          <a:endParaRPr lang="fr-FR"/>
        </a:p>
      </dgm:t>
    </dgm:pt>
    <dgm:pt modelId="{C282A5F9-70AE-EE42-9EAE-8DEC7F96BBC8}" type="sibTrans" cxnId="{08DA7B8B-794A-324D-9882-5E183C0C3FFF}">
      <dgm:prSet/>
      <dgm:spPr/>
      <dgm:t>
        <a:bodyPr/>
        <a:lstStyle/>
        <a:p>
          <a:endParaRPr lang="fr-FR"/>
        </a:p>
      </dgm:t>
    </dgm:pt>
    <dgm:pt modelId="{3FF84A0E-9875-0449-9A66-055FBB4B33DC}">
      <dgm:prSet phldrT="[Texte]"/>
      <dgm:spPr/>
      <dgm:t>
        <a:bodyPr/>
        <a:lstStyle/>
        <a:p>
          <a:r>
            <a:rPr lang="fr-FR" dirty="0" err="1" smtClean="0"/>
            <a:t>Crowdfunding</a:t>
          </a:r>
          <a:endParaRPr lang="fr-FR" dirty="0"/>
        </a:p>
      </dgm:t>
    </dgm:pt>
    <dgm:pt modelId="{E621D7C0-A9E6-9043-B6FB-BA72C4F44AF8}" type="parTrans" cxnId="{D84AD902-BA47-534C-86E6-6F10687E86C8}">
      <dgm:prSet/>
      <dgm:spPr/>
      <dgm:t>
        <a:bodyPr/>
        <a:lstStyle/>
        <a:p>
          <a:endParaRPr lang="fr-FR"/>
        </a:p>
      </dgm:t>
    </dgm:pt>
    <dgm:pt modelId="{72835711-D132-CF49-80AD-62F4F02F777B}" type="sibTrans" cxnId="{D84AD902-BA47-534C-86E6-6F10687E86C8}">
      <dgm:prSet/>
      <dgm:spPr/>
      <dgm:t>
        <a:bodyPr/>
        <a:lstStyle/>
        <a:p>
          <a:endParaRPr lang="fr-FR"/>
        </a:p>
      </dgm:t>
    </dgm:pt>
    <dgm:pt modelId="{B9FF7A1A-DDE3-8042-8253-776ADB2C578A}" type="pres">
      <dgm:prSet presAssocID="{F21633CE-F0E0-134F-990D-18F718AEF1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4B69B66-279C-704A-A4C0-B18B781A01F1}" type="pres">
      <dgm:prSet presAssocID="{FDD9A7F9-D9A0-CC49-9B4C-E7E6C9FC8D7B}" presName="arrow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D668C7-42E9-D243-813E-BC57BDA5FE42}" type="pres">
      <dgm:prSet presAssocID="{291376FE-8E25-D14B-9374-951BCFFBC2EF}" presName="arrow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5AF3F5-0E48-1846-B044-1766CCE553E8}" type="pres">
      <dgm:prSet presAssocID="{D21ADA08-4849-364C-A618-C5A588503243}" presName="arrow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C7B7AF-28E5-5749-9BCD-B02F06F74CC2}" type="pres">
      <dgm:prSet presAssocID="{A71B2F5F-2FE6-C54D-A8A0-C1FDA5166BBC}" presName="arrow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7A5ADB-CC48-AF47-93B4-04A58D626A6F}" type="pres">
      <dgm:prSet presAssocID="{3FF84A0E-9875-0449-9A66-055FBB4B33DC}" presName="arrow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E25BA9F-A710-8747-8BA2-1BD02D9FA568}" type="presOf" srcId="{D21ADA08-4849-364C-A618-C5A588503243}" destId="{2D5AF3F5-0E48-1846-B044-1766CCE553E8}" srcOrd="0" destOrd="0" presId="urn:microsoft.com/office/officeart/2005/8/layout/arrow5"/>
    <dgm:cxn modelId="{08DA7B8B-794A-324D-9882-5E183C0C3FFF}" srcId="{F21633CE-F0E0-134F-990D-18F718AEF1E2}" destId="{A71B2F5F-2FE6-C54D-A8A0-C1FDA5166BBC}" srcOrd="3" destOrd="0" parTransId="{8F3629B9-D299-D040-B601-88FD4B3632C2}" sibTransId="{C282A5F9-70AE-EE42-9EAE-8DEC7F96BBC8}"/>
    <dgm:cxn modelId="{5830D6B6-39EC-FC43-BEB4-9863337F4E16}" type="presOf" srcId="{A71B2F5F-2FE6-C54D-A8A0-C1FDA5166BBC}" destId="{0DC7B7AF-28E5-5749-9BCD-B02F06F74CC2}" srcOrd="0" destOrd="0" presId="urn:microsoft.com/office/officeart/2005/8/layout/arrow5"/>
    <dgm:cxn modelId="{9B65F1B0-5F40-F945-A503-6E52A4F526C8}" srcId="{F21633CE-F0E0-134F-990D-18F718AEF1E2}" destId="{291376FE-8E25-D14B-9374-951BCFFBC2EF}" srcOrd="1" destOrd="0" parTransId="{4AF0BFFF-3FDA-034B-9068-ABA5842B31B0}" sibTransId="{DF4747BF-0A79-2942-8A4D-AE48C1BC1774}"/>
    <dgm:cxn modelId="{6A05D822-98B5-1F45-BFDE-A499A22A8497}" type="presOf" srcId="{F21633CE-F0E0-134F-990D-18F718AEF1E2}" destId="{B9FF7A1A-DDE3-8042-8253-776ADB2C578A}" srcOrd="0" destOrd="0" presId="urn:microsoft.com/office/officeart/2005/8/layout/arrow5"/>
    <dgm:cxn modelId="{D84AD902-BA47-534C-86E6-6F10687E86C8}" srcId="{F21633CE-F0E0-134F-990D-18F718AEF1E2}" destId="{3FF84A0E-9875-0449-9A66-055FBB4B33DC}" srcOrd="4" destOrd="0" parTransId="{E621D7C0-A9E6-9043-B6FB-BA72C4F44AF8}" sibTransId="{72835711-D132-CF49-80AD-62F4F02F777B}"/>
    <dgm:cxn modelId="{C8651AF4-10E3-734F-A0DC-5F1A93238F92}" type="presOf" srcId="{291376FE-8E25-D14B-9374-951BCFFBC2EF}" destId="{16D668C7-42E9-D243-813E-BC57BDA5FE42}" srcOrd="0" destOrd="0" presId="urn:microsoft.com/office/officeart/2005/8/layout/arrow5"/>
    <dgm:cxn modelId="{D7B519AE-9EC3-C44B-BFAE-F0C62F67494E}" srcId="{F21633CE-F0E0-134F-990D-18F718AEF1E2}" destId="{D21ADA08-4849-364C-A618-C5A588503243}" srcOrd="2" destOrd="0" parTransId="{BB3F1773-7AA2-6A45-BDEB-61E3475AE1EF}" sibTransId="{1120A556-93A4-A447-894A-FFDD2048A8B2}"/>
    <dgm:cxn modelId="{8BF9016E-97AC-CF4F-80C9-173F9347A085}" srcId="{F21633CE-F0E0-134F-990D-18F718AEF1E2}" destId="{FDD9A7F9-D9A0-CC49-9B4C-E7E6C9FC8D7B}" srcOrd="0" destOrd="0" parTransId="{A0D27077-E4A4-1F43-A03E-FD3BDBAC7CAF}" sibTransId="{F119588F-2B60-C74C-9112-E7DCAEA138CD}"/>
    <dgm:cxn modelId="{BA566B96-DC04-AB42-B75A-26F3109289AA}" type="presOf" srcId="{3FF84A0E-9875-0449-9A66-055FBB4B33DC}" destId="{527A5ADB-CC48-AF47-93B4-04A58D626A6F}" srcOrd="0" destOrd="0" presId="urn:microsoft.com/office/officeart/2005/8/layout/arrow5"/>
    <dgm:cxn modelId="{F4D8A6AB-6152-504A-9ADC-18521C922F96}" type="presOf" srcId="{FDD9A7F9-D9A0-CC49-9B4C-E7E6C9FC8D7B}" destId="{24B69B66-279C-704A-A4C0-B18B781A01F1}" srcOrd="0" destOrd="0" presId="urn:microsoft.com/office/officeart/2005/8/layout/arrow5"/>
    <dgm:cxn modelId="{834CEB32-8CDA-C748-9569-DA41B64E17FF}" type="presParOf" srcId="{B9FF7A1A-DDE3-8042-8253-776ADB2C578A}" destId="{24B69B66-279C-704A-A4C0-B18B781A01F1}" srcOrd="0" destOrd="0" presId="urn:microsoft.com/office/officeart/2005/8/layout/arrow5"/>
    <dgm:cxn modelId="{0456C1CF-9997-6A41-A3C3-8399561E7799}" type="presParOf" srcId="{B9FF7A1A-DDE3-8042-8253-776ADB2C578A}" destId="{16D668C7-42E9-D243-813E-BC57BDA5FE42}" srcOrd="1" destOrd="0" presId="urn:microsoft.com/office/officeart/2005/8/layout/arrow5"/>
    <dgm:cxn modelId="{2F176A48-7D42-B34A-9F87-7BBDFCC395D7}" type="presParOf" srcId="{B9FF7A1A-DDE3-8042-8253-776ADB2C578A}" destId="{2D5AF3F5-0E48-1846-B044-1766CCE553E8}" srcOrd="2" destOrd="0" presId="urn:microsoft.com/office/officeart/2005/8/layout/arrow5"/>
    <dgm:cxn modelId="{B426512B-E9EE-AC41-B5EE-1DACEF3D9853}" type="presParOf" srcId="{B9FF7A1A-DDE3-8042-8253-776ADB2C578A}" destId="{0DC7B7AF-28E5-5749-9BCD-B02F06F74CC2}" srcOrd="3" destOrd="0" presId="urn:microsoft.com/office/officeart/2005/8/layout/arrow5"/>
    <dgm:cxn modelId="{270E8CCF-7ACE-C44B-A3D9-258AA267010F}" type="presParOf" srcId="{B9FF7A1A-DDE3-8042-8253-776ADB2C578A}" destId="{527A5ADB-CC48-AF47-93B4-04A58D626A6F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69B66-279C-704A-A4C0-B18B781A01F1}">
      <dsp:nvSpPr>
        <dsp:cNvPr id="0" name=""/>
        <dsp:cNvSpPr/>
      </dsp:nvSpPr>
      <dsp:spPr>
        <a:xfrm>
          <a:off x="3576339" y="1061"/>
          <a:ext cx="1991320" cy="199132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err="1" smtClean="0"/>
            <a:t>Funding</a:t>
          </a: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(gold)</a:t>
          </a:r>
          <a:endParaRPr lang="fr-FR" sz="1200" kern="1200" dirty="0"/>
        </a:p>
      </dsp:txBody>
      <dsp:txXfrm>
        <a:off x="4074169" y="1061"/>
        <a:ext cx="995660" cy="1642839"/>
      </dsp:txXfrm>
    </dsp:sp>
    <dsp:sp modelId="{16D668C7-42E9-D243-813E-BC57BDA5FE42}">
      <dsp:nvSpPr>
        <dsp:cNvPr id="0" name=""/>
        <dsp:cNvSpPr/>
      </dsp:nvSpPr>
      <dsp:spPr>
        <a:xfrm rot="4320000">
          <a:off x="5248088" y="1215657"/>
          <a:ext cx="1991320" cy="199132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Impression à la demande (ventes)</a:t>
          </a:r>
          <a:endParaRPr lang="fr-FR" sz="1200" kern="1200" dirty="0"/>
        </a:p>
      </dsp:txBody>
      <dsp:txXfrm rot="-5400000">
        <a:off x="5588042" y="1659643"/>
        <a:ext cx="1642839" cy="995660"/>
      </dsp:txXfrm>
    </dsp:sp>
    <dsp:sp modelId="{2D5AF3F5-0E48-1846-B044-1766CCE553E8}">
      <dsp:nvSpPr>
        <dsp:cNvPr id="0" name=""/>
        <dsp:cNvSpPr/>
      </dsp:nvSpPr>
      <dsp:spPr>
        <a:xfrm rot="8640000">
          <a:off x="4609537" y="3180916"/>
          <a:ext cx="1991320" cy="199132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Revenus de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Services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Premium</a:t>
          </a:r>
          <a:endParaRPr lang="fr-FR" sz="1200" kern="1200" dirty="0"/>
        </a:p>
      </dsp:txBody>
      <dsp:txXfrm rot="10800000">
        <a:off x="5209783" y="3496120"/>
        <a:ext cx="995660" cy="1642839"/>
      </dsp:txXfrm>
    </dsp:sp>
    <dsp:sp modelId="{0DC7B7AF-28E5-5749-9BCD-B02F06F74CC2}">
      <dsp:nvSpPr>
        <dsp:cNvPr id="0" name=""/>
        <dsp:cNvSpPr/>
      </dsp:nvSpPr>
      <dsp:spPr>
        <a:xfrm rot="12960000">
          <a:off x="2543142" y="3180916"/>
          <a:ext cx="1991320" cy="199132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Support Institutionnel</a:t>
          </a:r>
          <a:endParaRPr lang="fr-FR" sz="1200" kern="1200" dirty="0"/>
        </a:p>
      </dsp:txBody>
      <dsp:txXfrm rot="10800000">
        <a:off x="2938556" y="3496120"/>
        <a:ext cx="995660" cy="1642839"/>
      </dsp:txXfrm>
    </dsp:sp>
    <dsp:sp modelId="{527A5ADB-CC48-AF47-93B4-04A58D626A6F}">
      <dsp:nvSpPr>
        <dsp:cNvPr id="0" name=""/>
        <dsp:cNvSpPr/>
      </dsp:nvSpPr>
      <dsp:spPr>
        <a:xfrm rot="17280000">
          <a:off x="1904590" y="1215657"/>
          <a:ext cx="1991320" cy="199132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err="1" smtClean="0"/>
            <a:t>Crowdfunding</a:t>
          </a:r>
          <a:endParaRPr lang="fr-FR" sz="1200" kern="1200" dirty="0"/>
        </a:p>
      </dsp:txBody>
      <dsp:txXfrm rot="5400000">
        <a:off x="1913118" y="1659643"/>
        <a:ext cx="1642839" cy="995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D51C6-34C5-C54C-8163-61EE2A480871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D9CFD-EE6C-0D4E-B235-42ACA18ABB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313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DD79B-33C2-9947-905A-A322D520DA31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DD79B-33C2-9947-905A-A322D520DA31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DD79B-33C2-9947-905A-A322D520DA31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DD79B-33C2-9947-905A-A322D520DA31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DD79B-33C2-9947-905A-A322D520DA31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DD79B-33C2-9947-905A-A322D520DA31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DD79B-33C2-9947-905A-A322D520DA31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6DE93-D53C-AE4D-908D-C5E401DB321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11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ＭＳ Ｐゴシック" charset="0"/>
              </a:rPr>
              <a:t>Campus numérique francophone Tunis, Campus numérique francophone de Constantine,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200" b="1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ＭＳ Ｐゴシック" charset="0"/>
              </a:rPr>
              <a:t>Campus numérique francophone Alger,  IRD Maroc à Rabat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4200AA-84AC-4C47-9FE5-3ACF063CE4C0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04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82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46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822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titre image infoBu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1"/>
          <p:cNvSpPr>
            <a:spLocks noGrp="1"/>
          </p:cNvSpPr>
          <p:nvPr>
            <p:ph type="body" sz="quarter" idx="10"/>
          </p:nvPr>
        </p:nvSpPr>
        <p:spPr>
          <a:xfrm>
            <a:off x="2779585" y="10856"/>
            <a:ext cx="6169025" cy="338554"/>
          </a:xfrm>
          <a:prstGeom prst="rect">
            <a:avLst/>
          </a:prstGeom>
        </p:spPr>
        <p:txBody>
          <a:bodyPr vert="horz">
            <a:spAutoFit/>
          </a:bodyPr>
          <a:lstStyle>
            <a:lvl1pPr algn="r">
              <a:buNone/>
              <a:defRPr sz="1600" baseline="0">
                <a:solidFill>
                  <a:srgbClr val="1F497D"/>
                </a:solidFill>
                <a:latin typeface="Futura Std Heavy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197065" y="6526721"/>
            <a:ext cx="3832225" cy="276999"/>
          </a:xfrm>
          <a:prstGeom prst="rect">
            <a:avLst/>
          </a:prstGeom>
        </p:spPr>
        <p:txBody>
          <a:bodyPr vert="horz" anchor="ctr" anchorCtr="0">
            <a:sp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Std Heavy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5103535" y="6526721"/>
            <a:ext cx="3832225" cy="276999"/>
          </a:xfrm>
          <a:prstGeom prst="rect">
            <a:avLst/>
          </a:prstGeom>
        </p:spPr>
        <p:txBody>
          <a:bodyPr vert="horz" anchor="ctr" anchorCtr="0">
            <a:spAutoFit/>
          </a:bodyPr>
          <a:lstStyle>
            <a:lvl1pPr algn="r">
              <a:buNone/>
              <a:defRPr sz="1200" baseline="0">
                <a:solidFill>
                  <a:schemeClr val="bg1">
                    <a:lumMod val="50000"/>
                  </a:schemeClr>
                </a:solidFill>
                <a:latin typeface="Futura Std Heavy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Espace réservé du texte 16"/>
          <p:cNvSpPr>
            <a:spLocks noGrp="1"/>
          </p:cNvSpPr>
          <p:nvPr>
            <p:ph type="body" sz="quarter" idx="13"/>
          </p:nvPr>
        </p:nvSpPr>
        <p:spPr>
          <a:xfrm>
            <a:off x="1484313" y="488464"/>
            <a:ext cx="6175375" cy="523220"/>
          </a:xfrm>
          <a:prstGeom prst="rect">
            <a:avLst/>
          </a:prstGeom>
        </p:spPr>
        <p:txBody>
          <a:bodyPr vert="horz" anchor="ctr" anchorCtr="0">
            <a:spAutoFit/>
          </a:bodyPr>
          <a:lstStyle>
            <a:lvl1pPr algn="ctr">
              <a:buNone/>
              <a:defRPr sz="2800" baseline="0">
                <a:solidFill>
                  <a:srgbClr val="777B00"/>
                </a:solidFill>
                <a:latin typeface="Futura Std Heavy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Espace réservé pour une image  21"/>
          <p:cNvSpPr>
            <a:spLocks noGrp="1"/>
          </p:cNvSpPr>
          <p:nvPr>
            <p:ph type="pic" sz="quarter" idx="15"/>
          </p:nvPr>
        </p:nvSpPr>
        <p:spPr>
          <a:xfrm>
            <a:off x="347360" y="1162284"/>
            <a:ext cx="8510889" cy="5014529"/>
          </a:xfrm>
          <a:prstGeom prst="rect">
            <a:avLst/>
          </a:prstGeom>
          <a:effectLst>
            <a:outerShdw blurRad="139700" dist="38100" dir="2700000" algn="tl" rotWithShape="0">
              <a:srgbClr val="000000">
                <a:alpha val="22000"/>
              </a:srgbClr>
            </a:outerShdw>
          </a:effectLst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6"/>
          </p:nvPr>
        </p:nvSpPr>
        <p:spPr>
          <a:xfrm>
            <a:off x="6078538" y="2486025"/>
            <a:ext cx="2627312" cy="749569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  <a:effectLst>
            <a:outerShdw blurRad="228600" dist="177800" dir="2880000" algn="tl" rotWithShape="0">
              <a:srgbClr val="000000">
                <a:alpha val="50000"/>
              </a:srgbClr>
            </a:outerShdw>
          </a:effectLst>
        </p:spPr>
        <p:txBody>
          <a:bodyPr vert="horz" lIns="216000" tIns="234000" rIns="216000" bIns="234000" anchor="ctr" anchorCtr="0">
            <a:sp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ITC Franklin Gothic Std Book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3579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  <a:prstGeom prst="rect">
            <a:avLst/>
          </a:prstGeom>
        </p:spPr>
        <p:txBody>
          <a:bodyPr tIns="0" bIns="0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6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ABCEE-5A13-AF44-BD3D-8E809E2A1A88}" type="datetimeFigureOut">
              <a:rPr lang="fr-FR"/>
              <a:pPr>
                <a:defRPr/>
              </a:pPr>
              <a:t>21/09/16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8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76AB1-C9C7-364E-8712-002C8EC9DE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67240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19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4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5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3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22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30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16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5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8FB7-36FD-3F48-8CEA-EBCDC07B997E}" type="datetimeFigureOut">
              <a:rPr lang="fr-FR" smtClean="0"/>
              <a:t>21/09/16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4636D-D81F-8F4E-B525-BC446D37E7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3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2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goo.gl/maps/V4Y3N" TargetMode="External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Espace réservé du texte 4"/>
          <p:cNvSpPr txBox="1">
            <a:spLocks/>
          </p:cNvSpPr>
          <p:nvPr/>
        </p:nvSpPr>
        <p:spPr bwMode="auto">
          <a:xfrm>
            <a:off x="323850" y="1813489"/>
            <a:ext cx="8594725" cy="24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fr-FR" sz="3200" dirty="0"/>
              <a:t>Les modèles économiques de l’Open Access : le cas du programme Freemium d’OpenEdition</a:t>
            </a:r>
            <a:endParaRPr lang="fr-FR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368" name="Espace réservé du texte 4"/>
          <p:cNvSpPr txBox="1">
            <a:spLocks/>
          </p:cNvSpPr>
          <p:nvPr/>
        </p:nvSpPr>
        <p:spPr bwMode="auto">
          <a:xfrm>
            <a:off x="684213" y="4365625"/>
            <a:ext cx="83502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FR" sz="1100" dirty="0" smtClean="0">
                <a:solidFill>
                  <a:srgbClr val="777B00"/>
                </a:solidFill>
                <a:latin typeface="Futura Std Heavy" charset="0"/>
              </a:rPr>
              <a:t>Jean-Christophe Peyssard – responsable du pôle </a:t>
            </a:r>
            <a:r>
              <a:rPr lang="fr-FR" sz="1100" i="1" dirty="0" smtClean="0">
                <a:solidFill>
                  <a:srgbClr val="777B00"/>
                </a:solidFill>
                <a:latin typeface="Futura Std Heavy" charset="0"/>
              </a:rPr>
              <a:t>freemium</a:t>
            </a:r>
            <a:r>
              <a:rPr lang="fr-FR" sz="1100" dirty="0" smtClean="0">
                <a:solidFill>
                  <a:srgbClr val="777B00"/>
                </a:solidFill>
                <a:latin typeface="Futura Std Heavy" charset="0"/>
              </a:rPr>
              <a:t> - </a:t>
            </a:r>
            <a:r>
              <a:rPr lang="fr-FR" sz="1100" dirty="0">
                <a:solidFill>
                  <a:srgbClr val="777B00"/>
                </a:solidFill>
                <a:latin typeface="Futura Std Heavy" charset="0"/>
              </a:rPr>
              <a:t>Centre pour l’édition électronique </a:t>
            </a:r>
            <a:r>
              <a:rPr lang="fr-FR" sz="1100" dirty="0" smtClean="0">
                <a:solidFill>
                  <a:srgbClr val="777B00"/>
                </a:solidFill>
                <a:latin typeface="Futura Std Heavy" charset="0"/>
              </a:rPr>
              <a:t>ouverte - Marseille</a:t>
            </a:r>
            <a:endParaRPr lang="fr-FR" sz="1100" dirty="0">
              <a:solidFill>
                <a:srgbClr val="777B00"/>
              </a:solidFill>
              <a:latin typeface="Futura Std Heavy" charset="0"/>
            </a:endParaRPr>
          </a:p>
        </p:txBody>
      </p:sp>
      <p:pic>
        <p:nvPicPr>
          <p:cNvPr id="15369" name="Image 4" descr="logoOE_300dpi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81" y="188913"/>
            <a:ext cx="39687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Espace réservé du texte 4"/>
          <p:cNvSpPr txBox="1">
            <a:spLocks/>
          </p:cNvSpPr>
          <p:nvPr/>
        </p:nvSpPr>
        <p:spPr bwMode="auto">
          <a:xfrm>
            <a:off x="671513" y="4129089"/>
            <a:ext cx="8350250" cy="32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solidFill>
                  <a:srgbClr val="777B00"/>
                </a:solidFill>
                <a:latin typeface="Futura Std Heavy" charset="0"/>
              </a:rPr>
              <a:t>12 mars 2015 - AFD</a:t>
            </a:r>
            <a:endParaRPr lang="fr-FR" sz="1300" dirty="0">
              <a:solidFill>
                <a:srgbClr val="777B00"/>
              </a:solidFill>
              <a:latin typeface="Futura Std Heavy" charset="0"/>
            </a:endParaRPr>
          </a:p>
        </p:txBody>
      </p:sp>
      <p:pic>
        <p:nvPicPr>
          <p:cNvPr id="13" name="Image 9" descr="logo-cnr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905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 descr="logo-ehe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922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 descr="logo-uapv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7" y="5780087"/>
            <a:ext cx="533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" descr="Lofo_Aix-Marseille_Université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47" y="5888038"/>
            <a:ext cx="18716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 descr="Investissmeents d aveni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86" y="5654419"/>
            <a:ext cx="111918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32" y="6003487"/>
            <a:ext cx="1127660" cy="4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0" y="-10583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Des initiatives aux </a:t>
            </a:r>
            <a:r>
              <a:rPr lang="fr-FR" sz="1800" b="1" dirty="0" err="1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Suds</a:t>
            </a:r>
            <a:endParaRPr lang="fr-FR" sz="1800" b="1" dirty="0">
              <a:solidFill>
                <a:schemeClr val="accent3">
                  <a:lumMod val="50000"/>
                </a:schemeClr>
              </a:solidFill>
              <a:latin typeface="Futura Heavy"/>
            </a:endParaRPr>
          </a:p>
        </p:txBody>
      </p:sp>
      <p:pic>
        <p:nvPicPr>
          <p:cNvPr id="7" name="Image 6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8163" y="6405089"/>
            <a:ext cx="2677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/>
              <a:t>http://</a:t>
            </a:r>
            <a:r>
              <a:rPr lang="fr-FR" b="1" dirty="0" err="1"/>
              <a:t>revues.refer.org</a:t>
            </a:r>
            <a:r>
              <a:rPr lang="fr-FR" b="1" dirty="0"/>
              <a:t>/</a:t>
            </a:r>
          </a:p>
        </p:txBody>
      </p:sp>
      <p:pic>
        <p:nvPicPr>
          <p:cNvPr id="4" name="Image 3" descr="Appui à la création de revues électroniques scientifiques - AU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0" y="-10583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Des initiatives aux </a:t>
            </a:r>
            <a:r>
              <a:rPr lang="fr-FR" sz="1800" b="1" dirty="0" err="1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Suds</a:t>
            </a:r>
            <a:endParaRPr lang="fr-FR" sz="1800" b="1" dirty="0">
              <a:solidFill>
                <a:schemeClr val="accent3">
                  <a:lumMod val="50000"/>
                </a:schemeClr>
              </a:solidFill>
              <a:latin typeface="Futura Heavy"/>
            </a:endParaRPr>
          </a:p>
        </p:txBody>
      </p:sp>
      <p:pic>
        <p:nvPicPr>
          <p:cNvPr id="7" name="Image 6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  <p:pic>
        <p:nvPicPr>
          <p:cNvPr id="4" name="Image 3" descr="[WEBREVIEW]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81"/>
            <a:ext cx="9144000" cy="10744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2667" y="6405089"/>
            <a:ext cx="3503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/>
              <a:t>http://</a:t>
            </a:r>
            <a:r>
              <a:rPr lang="fr-FR" b="1" dirty="0" err="1"/>
              <a:t>www.webreview.dz</a:t>
            </a:r>
            <a:r>
              <a:rPr lang="fr-FR" b="1" dirty="0" smtClean="0"/>
              <a:t>/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3130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0" y="-10583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Des initiatives aux </a:t>
            </a:r>
            <a:r>
              <a:rPr lang="fr-FR" sz="1800" b="1" dirty="0" err="1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Suds</a:t>
            </a:r>
            <a:endParaRPr lang="fr-FR" sz="1800" b="1" dirty="0">
              <a:solidFill>
                <a:schemeClr val="accent3">
                  <a:lumMod val="50000"/>
                </a:schemeClr>
              </a:solidFill>
              <a:latin typeface="Futura Heavy"/>
            </a:endParaRPr>
          </a:p>
        </p:txBody>
      </p:sp>
      <p:pic>
        <p:nvPicPr>
          <p:cNvPr id="7" name="Image 6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  <p:pic>
        <p:nvPicPr>
          <p:cNvPr id="2" name="Image 1" descr="African Journals Online (AJOL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165"/>
            <a:ext cx="9154583" cy="102989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8163" y="6405089"/>
            <a:ext cx="2677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/>
              <a:t>http://</a:t>
            </a:r>
            <a:r>
              <a:rPr lang="fr-FR" b="1" dirty="0" err="1"/>
              <a:t>www.ajol.info</a:t>
            </a:r>
            <a:r>
              <a:rPr lang="fr-FR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903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Diversité des modèles économiques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Accès payant (Paywall)</a:t>
            </a:r>
          </a:p>
          <a:p>
            <a:r>
              <a:rPr lang="fr-FR" dirty="0" smtClean="0"/>
              <a:t>Barrière mobile avec accès payant</a:t>
            </a:r>
          </a:p>
          <a:p>
            <a:r>
              <a:rPr lang="fr-FR" dirty="0" smtClean="0"/>
              <a:t>Auteur payeur (Article/Book Processing Charges)</a:t>
            </a:r>
          </a:p>
          <a:p>
            <a:r>
              <a:rPr lang="fr-FR" dirty="0"/>
              <a:t>Financement participatif (</a:t>
            </a:r>
            <a:r>
              <a:rPr lang="fr-FR" dirty="0" err="1"/>
              <a:t>Crowdfunding</a:t>
            </a:r>
            <a:r>
              <a:rPr lang="fr-FR" dirty="0"/>
              <a:t>)</a:t>
            </a:r>
          </a:p>
          <a:p>
            <a:r>
              <a:rPr lang="fr-FR" i="1" dirty="0" err="1" smtClean="0"/>
              <a:t>Freemium</a:t>
            </a:r>
            <a:endParaRPr lang="fr-FR" i="1" dirty="0" smtClean="0"/>
          </a:p>
          <a:p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5" name="Image 4" descr="logo_opened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134938" y="6234113"/>
            <a:ext cx="284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dirty="0"/>
              <a:t>https://peerj.com/</a:t>
            </a:r>
          </a:p>
        </p:txBody>
      </p:sp>
      <p:pic>
        <p:nvPicPr>
          <p:cNvPr id="6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3768" y="-27384"/>
            <a:ext cx="7524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Futura Heavy"/>
                <a:ea typeface="ＭＳ Ｐゴシック" charset="0"/>
                <a:cs typeface="ＭＳ Ｐゴシック" charset="0"/>
              </a:rPr>
              <a:t>De nouveaux modèles économiques en phase d’exploration</a:t>
            </a:r>
          </a:p>
        </p:txBody>
      </p:sp>
      <p:pic>
        <p:nvPicPr>
          <p:cNvPr id="4" name="Image 3" descr="PeerJ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603750"/>
          </a:xfrm>
          <a:prstGeom prst="rect">
            <a:avLst/>
          </a:prstGeom>
        </p:spPr>
      </p:pic>
      <p:pic>
        <p:nvPicPr>
          <p:cNvPr id="5" name="Image 4" descr="logo_openedi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Knowledge Unlatch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881" y="506171"/>
            <a:ext cx="11338560" cy="5716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83768" y="-27384"/>
            <a:ext cx="7524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Futura Heavy"/>
                <a:ea typeface="ＭＳ Ｐゴシック" charset="0"/>
                <a:cs typeface="ＭＳ Ｐゴシック" charset="0"/>
              </a:rPr>
              <a:t>De nouveaux modèles économiques en phase d’exploration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29318"/>
            <a:ext cx="378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http://www.knowledgeunlatched.org/</a:t>
            </a:r>
          </a:p>
        </p:txBody>
      </p:sp>
      <p:pic>
        <p:nvPicPr>
          <p:cNvPr id="6" name="Image 5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6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9341"/>
            <a:ext cx="8229600" cy="1536326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</a:rPr>
              <a:t>Diversité des sources de financement pour un modèle durable</a:t>
            </a:r>
            <a:endParaRPr lang="fr-FR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127999"/>
              </p:ext>
            </p:extLst>
          </p:nvPr>
        </p:nvGraphicFramePr>
        <p:xfrm>
          <a:off x="0" y="1417638"/>
          <a:ext cx="9144000" cy="5173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4933" y="3573254"/>
            <a:ext cx="763683" cy="1198854"/>
          </a:xfrm>
          <a:prstGeom prst="rect">
            <a:avLst/>
          </a:prstGeom>
        </p:spPr>
      </p:pic>
      <p:pic>
        <p:nvPicPr>
          <p:cNvPr id="7" name="Image 6" descr="logo_openediti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1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Ce qu’il faut financer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41986" name="Espace réservé du texte 5"/>
          <p:cNvSpPr>
            <a:spLocks noGrp="1"/>
          </p:cNvSpPr>
          <p:nvPr>
            <p:ph type="body" idx="1"/>
          </p:nvPr>
        </p:nvSpPr>
        <p:spPr>
          <a:xfrm>
            <a:off x="457200" y="1216025"/>
            <a:ext cx="4040188" cy="639763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Arial" charset="0"/>
                <a:cs typeface="Arial" charset="0"/>
              </a:rPr>
              <a:t>L’</a:t>
            </a:r>
            <a:r>
              <a:rPr lang="fr-FR" altLang="ja-JP" dirty="0" smtClean="0">
                <a:latin typeface="Arial" charset="0"/>
                <a:cs typeface="Arial" charset="0"/>
              </a:rPr>
              <a:t>édition</a:t>
            </a: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4198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4672013" y="1216025"/>
            <a:ext cx="4041775" cy="639763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cs typeface="Arial" charset="0"/>
              </a:rPr>
              <a:t>La plateforme</a:t>
            </a:r>
          </a:p>
        </p:txBody>
      </p:sp>
      <p:pic>
        <p:nvPicPr>
          <p:cNvPr id="41988" name="Espace réservé du contenu 10" descr="4687784920_71e0705c5f_o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"/>
          <a:stretch>
            <a:fillRect/>
          </a:stretch>
        </p:blipFill>
        <p:spPr>
          <a:xfrm>
            <a:off x="457200" y="1951038"/>
            <a:ext cx="4041775" cy="3913187"/>
          </a:xfrm>
          <a:prstGeom prst="rect">
            <a:avLst/>
          </a:prstGeom>
        </p:spPr>
      </p:pic>
      <p:pic>
        <p:nvPicPr>
          <p:cNvPr id="41989" name="Espace réservé du contenu 9" descr="3902830269_b2cea8db13_o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13" y="1951038"/>
            <a:ext cx="4041775" cy="3913187"/>
          </a:xfrm>
          <a:prstGeom prst="rect">
            <a:avLst/>
          </a:prstGeom>
        </p:spPr>
      </p:pic>
      <p:sp>
        <p:nvSpPr>
          <p:cNvPr id="41990" name="ZoneTexte 6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L’enjeu du </a:t>
            </a:r>
            <a:r>
              <a:rPr lang="fr-FR" sz="1800" b="1" dirty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modèle économique</a:t>
            </a:r>
          </a:p>
        </p:txBody>
      </p:sp>
      <p:pic>
        <p:nvPicPr>
          <p:cNvPr id="8" name="Image 7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4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L</a:t>
            </a:r>
            <a:r>
              <a:rPr lang="fr-FR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e modèle </a:t>
            </a:r>
            <a:r>
              <a:rPr lang="fr-FR" sz="4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freemium</a:t>
            </a:r>
            <a:endParaRPr lang="fr-FR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utura Std Heavy"/>
              <a:ea typeface="+mj-ea"/>
              <a:cs typeface="Futura Std Heavy"/>
            </a:endParaRPr>
          </a:p>
        </p:txBody>
      </p:sp>
      <p:pic>
        <p:nvPicPr>
          <p:cNvPr id="46082" name="Image 5" descr="telephoner_skype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13" y="1600200"/>
            <a:ext cx="4829175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2816225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46125"/>
          </a:xfrm>
        </p:spPr>
        <p:txBody>
          <a:bodyPr/>
          <a:lstStyle/>
          <a:p>
            <a:r>
              <a:rPr lang="fr-FR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 charset="0"/>
                <a:cs typeface="Futura Std Heavy" charset="0"/>
              </a:rPr>
              <a:t>Est-il adapté à l’édition?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46088" y="1052513"/>
            <a:ext cx="8229600" cy="7461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FR" sz="2800" dirty="0">
              <a:solidFill>
                <a:srgbClr val="777B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utura Std Heavy"/>
              <a:cs typeface="Futura Std Heavy"/>
            </a:endParaRPr>
          </a:p>
        </p:txBody>
      </p:sp>
      <p:pic>
        <p:nvPicPr>
          <p:cNvPr id="4" name="Image 3" descr="Freemium on vowels.p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913" y="1700213"/>
            <a:ext cx="6372225" cy="476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OpenEdition - four platforms for electronic resources in the humanities and social sciences- OpenEdition Books, Revues.org, Hypotheses, Calen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800" y="-19932"/>
            <a:ext cx="13017763" cy="65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76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1" name="Image 2" descr="Badges open acc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875"/>
            <a:ext cx="9467850" cy="946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96875" y="5715000"/>
            <a:ext cx="10009188" cy="1979613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107950" y="-531813"/>
            <a:ext cx="9936163" cy="1112838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095874" y="-146050"/>
            <a:ext cx="4371976" cy="8382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Futura Heavy"/>
              </a:rPr>
              <a:t>Notre proposition</a:t>
            </a:r>
            <a:endParaRPr lang="fr-FR" sz="3600" dirty="0">
              <a:solidFill>
                <a:schemeClr val="accent6">
                  <a:lumMod val="75000"/>
                </a:schemeClr>
              </a:solidFill>
              <a:latin typeface="Futura Heavy"/>
              <a:ea typeface="+mj-ea"/>
              <a:cs typeface="Futura Heavy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095875" y="-1008063"/>
            <a:ext cx="5943600" cy="381000"/>
          </a:xfrm>
          <a:prstGeom prst="rect">
            <a:avLst/>
          </a:prstGeo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endParaRPr lang="fr-FR" sz="1600" dirty="0">
              <a:solidFill>
                <a:schemeClr val="accent1">
                  <a:lumMod val="75000"/>
                </a:schemeClr>
              </a:solidFill>
              <a:latin typeface="Futura Heavy"/>
              <a:ea typeface="+mj-ea"/>
              <a:cs typeface="Futura Heavy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408113" y="5732463"/>
            <a:ext cx="9467850" cy="1368425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sz="2600" b="1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+mn-ea"/>
                <a:cs typeface="+mn-cs"/>
              </a:rPr>
              <a:t>Donner à lire le texte gratuitement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sz="2600" b="1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Proposer</a:t>
            </a:r>
            <a:r>
              <a:rPr lang="fr-FR" sz="2600" b="1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+mn-ea"/>
                <a:cs typeface="+mn-cs"/>
              </a:rPr>
              <a:t> des services payants </a:t>
            </a:r>
            <a:r>
              <a:rPr lang="fr-FR" sz="2600" b="1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+mn-ea"/>
                <a:cs typeface="+mn-cs"/>
              </a:rPr>
              <a:t>à valeur ajoutée</a:t>
            </a:r>
            <a:endParaRPr lang="fr-FR" sz="2600" b="1" dirty="0" smtClean="0">
              <a:solidFill>
                <a:schemeClr val="accent6">
                  <a:lumMod val="75000"/>
                </a:schemeClr>
              </a:solidFill>
              <a:latin typeface="Century Gothic" charset="0"/>
              <a:ea typeface="+mn-ea"/>
              <a:cs typeface="+mn-cs"/>
            </a:endParaRPr>
          </a:p>
        </p:txBody>
      </p:sp>
      <p:pic>
        <p:nvPicPr>
          <p:cNvPr id="11" name="Image 10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782" y="6220698"/>
            <a:ext cx="355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http://www.openedition.org/14043</a:t>
            </a:r>
          </a:p>
        </p:txBody>
      </p:sp>
      <p:pic>
        <p:nvPicPr>
          <p:cNvPr id="3" name="Image 2" descr="Le programme OpenEdition Freem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268323"/>
            <a:ext cx="11671300" cy="58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du contenu 3" descr="PD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13" r="-38913"/>
          <a:stretch>
            <a:fillRect/>
          </a:stretch>
        </p:blipFill>
        <p:spPr bwMode="auto">
          <a:xfrm>
            <a:off x="2882900" y="2144713"/>
            <a:ext cx="430847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Epu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138363"/>
            <a:ext cx="24828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Article Cybergeo L’impact du voisinage géographique des pays dans l’attribution des votes au Concours Eurovision de la Chan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" y="2132856"/>
            <a:ext cx="3438927" cy="2450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41863" y="4652963"/>
            <a:ext cx="3911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ts val="5800"/>
              </a:lnSpc>
              <a:defRPr/>
            </a:pPr>
            <a:r>
              <a:rPr lang="fr-FR" sz="4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Premium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25" y="4581525"/>
            <a:ext cx="3843338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5800"/>
              </a:lnSpc>
              <a:defRPr/>
            </a:pPr>
            <a:r>
              <a:rPr lang="fr-FR" sz="4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Open Access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3602038" y="2133600"/>
            <a:ext cx="0" cy="2400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3" name="ZoneTexte 12"/>
          <p:cNvSpPr txBox="1">
            <a:spLocks noChangeArrowheads="1"/>
          </p:cNvSpPr>
          <p:nvPr/>
        </p:nvSpPr>
        <p:spPr bwMode="auto">
          <a:xfrm>
            <a:off x="5570538" y="5270500"/>
            <a:ext cx="290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Pas de DRM</a:t>
            </a:r>
          </a:p>
          <a:p>
            <a:pPr eaLnBrk="1" hangingPunct="1"/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Pas de quota</a:t>
            </a:r>
            <a:endParaRPr lang="fr-FR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utura Std Heavy"/>
              <a:ea typeface="+mj-ea"/>
              <a:cs typeface="Futura Std Heavy"/>
            </a:endParaRPr>
          </a:p>
        </p:txBody>
      </p:sp>
      <p:sp>
        <p:nvSpPr>
          <p:cNvPr id="36874" name="ZoneTexte 14"/>
          <p:cNvSpPr txBox="1">
            <a:spLocks noChangeArrowheads="1"/>
          </p:cNvSpPr>
          <p:nvPr/>
        </p:nvSpPr>
        <p:spPr bwMode="auto">
          <a:xfrm>
            <a:off x="47625" y="5319713"/>
            <a:ext cx="4048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utura Std Heavy"/>
                <a:ea typeface="+mj-ea"/>
                <a:cs typeface="Futura Std Heavy"/>
              </a:rPr>
              <a:t>Copier/Coller, Imprimer, Sauvegarder…</a:t>
            </a:r>
            <a:endParaRPr lang="fr-FR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utura Std Heavy"/>
              <a:ea typeface="+mj-ea"/>
              <a:cs typeface="Futura Std Heavy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73212" y="-19566"/>
            <a:ext cx="157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Futura Heavy"/>
              </a:rPr>
              <a:t>Les services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Futura Heavy"/>
            </a:endParaRPr>
          </a:p>
        </p:txBody>
      </p:sp>
      <p:pic>
        <p:nvPicPr>
          <p:cNvPr id="12" name="Image 11" descr="openedition-freemium_300dp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3"/>
            <a:ext cx="2448272" cy="5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 2" descr="Badges open access.JP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9467850" cy="946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3924300" y="135366"/>
            <a:ext cx="5391150" cy="1012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Std Heavy"/>
                <a:cs typeface="Futura Std Heavy"/>
              </a:rPr>
              <a:t>Services</a:t>
            </a:r>
            <a:endParaRPr lang="fr-FR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a Std Heavy"/>
              <a:cs typeface="Futura Std Heavy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5200" y="5084763"/>
            <a:ext cx="3911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800" dirty="0">
              <a:ln w="10541" cmpd="sng">
                <a:noFill/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a Std Heavy"/>
              <a:ea typeface="+mn-ea"/>
              <a:cs typeface="Futura Std Heavy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63" y="5013325"/>
            <a:ext cx="3843337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800" dirty="0">
              <a:ln w="10541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utura Std Heavy"/>
              <a:ea typeface="+mn-ea"/>
              <a:cs typeface="Futura Std Heavy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2925" y="1262063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b="1"/>
              <a:t>Accès premium aux articles</a:t>
            </a:r>
          </a:p>
          <a:p>
            <a:r>
              <a:rPr lang="fr-FR"/>
              <a:t>Formats détachables</a:t>
            </a:r>
          </a:p>
          <a:p>
            <a:r>
              <a:rPr lang="fr-FR"/>
              <a:t>Bookserver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12763" y="2565400"/>
            <a:ext cx="457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b="1"/>
              <a:t>Tableau de bord</a:t>
            </a:r>
          </a:p>
          <a:p>
            <a:r>
              <a:rPr lang="fr-FR"/>
              <a:t>Statistiques Counter</a:t>
            </a:r>
          </a:p>
          <a:p>
            <a:r>
              <a:rPr lang="fr-FR"/>
              <a:t>Statistiques serveur</a:t>
            </a:r>
          </a:p>
          <a:p>
            <a:r>
              <a:rPr lang="fr-FR"/>
              <a:t>Coverage lists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2763" y="4167188"/>
            <a:ext cx="4572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b="1"/>
              <a:t>Fourniture et service de données</a:t>
            </a:r>
          </a:p>
          <a:p>
            <a:r>
              <a:rPr lang="fr-FR"/>
              <a:t>Dépôt OAI-PMH</a:t>
            </a:r>
          </a:p>
          <a:p>
            <a:r>
              <a:rPr lang="fr-FR"/>
              <a:t>OPML</a:t>
            </a:r>
          </a:p>
          <a:p>
            <a:r>
              <a:rPr lang="fr-FR"/>
              <a:t>Notices au format MARC</a:t>
            </a:r>
          </a:p>
          <a:p>
            <a:r>
              <a:rPr lang="fr-FR"/>
              <a:t>Webservice Calenda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30725" y="1087438"/>
            <a:ext cx="4572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b="1"/>
              <a:t>Informations</a:t>
            </a:r>
          </a:p>
          <a:p>
            <a:r>
              <a:rPr lang="fr-FR"/>
              <a:t>Alertes et abonnements</a:t>
            </a:r>
          </a:p>
          <a:p>
            <a:r>
              <a:rPr lang="fr-FR"/>
              <a:t>Flux de syndication</a:t>
            </a:r>
          </a:p>
          <a:p>
            <a:r>
              <a:rPr lang="fr-FR"/>
              <a:t>Moteur de recherche</a:t>
            </a:r>
          </a:p>
          <a:p>
            <a:r>
              <a:rPr lang="fr-FR"/>
              <a:t>Catalogues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581525" y="2852738"/>
            <a:ext cx="4572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b="1"/>
              <a:t>Assistance et formation</a:t>
            </a:r>
          </a:p>
          <a:p>
            <a:r>
              <a:rPr lang="fr-FR"/>
              <a:t>Correspondant</a:t>
            </a:r>
          </a:p>
          <a:p>
            <a:r>
              <a:rPr lang="fr-FR"/>
              <a:t>Comité des utilisateurs</a:t>
            </a:r>
          </a:p>
          <a:p>
            <a:r>
              <a:rPr lang="fr-FR"/>
              <a:t>Formations</a:t>
            </a:r>
          </a:p>
          <a:p>
            <a:r>
              <a:rPr lang="fr-FR"/>
              <a:t>Supports de communication</a:t>
            </a:r>
          </a:p>
        </p:txBody>
      </p:sp>
      <p:sp>
        <p:nvSpPr>
          <p:cNvPr id="48138" name="Rectangle 18"/>
          <p:cNvSpPr>
            <a:spLocks noChangeArrowheads="1"/>
          </p:cNvSpPr>
          <p:nvPr/>
        </p:nvSpPr>
        <p:spPr bwMode="auto">
          <a:xfrm>
            <a:off x="4584700" y="49641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b="1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30725" y="5037138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b="1" dirty="0" smtClean="0"/>
              <a:t>De nouveaux services en cours de développement pour 2015</a:t>
            </a:r>
            <a:endParaRPr lang="fr-FR" dirty="0"/>
          </a:p>
        </p:txBody>
      </p:sp>
      <p:pic>
        <p:nvPicPr>
          <p:cNvPr id="13" name="Image 12" descr="openedition-freemium_30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3"/>
            <a:ext cx="2448272" cy="5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Image 1"/>
          <p:cNvSpPr>
            <a:spLocks noChangeAspect="1"/>
          </p:cNvSpPr>
          <p:nvPr/>
        </p:nvSpPr>
        <p:spPr bwMode="auto">
          <a:xfrm>
            <a:off x="552450" y="6240463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ZoneTexte 4"/>
          <p:cNvSpPr txBox="1">
            <a:spLocks noChangeArrowheads="1"/>
          </p:cNvSpPr>
          <p:nvPr/>
        </p:nvSpPr>
        <p:spPr bwMode="auto">
          <a:xfrm>
            <a:off x="119063" y="1844675"/>
            <a:ext cx="8878887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>
              <a:lnSpc>
                <a:spcPct val="200000"/>
              </a:lnSpc>
              <a:buFont typeface="Arial" pitchFamily="34" charset="0"/>
              <a:buChar char="•"/>
            </a:pPr>
            <a:r>
              <a:rPr lang="fr-FR" sz="4400" dirty="0">
                <a:solidFill>
                  <a:schemeClr val="accent6">
                    <a:lumMod val="75000"/>
                  </a:schemeClr>
                </a:solidFill>
              </a:rPr>
              <a:t>OpenEdition </a:t>
            </a:r>
            <a:r>
              <a:rPr lang="fr-FR" sz="4400" i="1" dirty="0" err="1">
                <a:solidFill>
                  <a:schemeClr val="accent6">
                    <a:lumMod val="75000"/>
                  </a:schemeClr>
                </a:solidFill>
              </a:rPr>
              <a:t>Freemium</a:t>
            </a:r>
            <a:r>
              <a:rPr lang="fr-FR" sz="4400" dirty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fr-FR" sz="4400" dirty="0" err="1" smtClean="0">
                <a:solidFill>
                  <a:schemeClr val="accent6">
                    <a:lumMod val="75000"/>
                  </a:schemeClr>
                </a:solidFill>
              </a:rPr>
              <a:t>Journals</a:t>
            </a:r>
            <a:endParaRPr lang="fr-FR" sz="44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lnSpc>
                <a:spcPct val="200000"/>
              </a:lnSpc>
              <a:buFont typeface="Arial" pitchFamily="34" charset="0"/>
              <a:buChar char="•"/>
            </a:pPr>
            <a:r>
              <a:rPr lang="fr-FR" sz="4400" dirty="0">
                <a:solidFill>
                  <a:schemeClr val="accent6">
                    <a:lumMod val="75000"/>
                  </a:schemeClr>
                </a:solidFill>
              </a:rPr>
              <a:t>OpenEdition </a:t>
            </a:r>
            <a:r>
              <a:rPr lang="fr-FR" sz="4400" i="1" dirty="0" err="1">
                <a:solidFill>
                  <a:schemeClr val="accent6">
                    <a:lumMod val="75000"/>
                  </a:schemeClr>
                </a:solidFill>
              </a:rPr>
              <a:t>Freemium</a:t>
            </a:r>
            <a:r>
              <a:rPr lang="fr-FR" sz="4400" dirty="0">
                <a:solidFill>
                  <a:schemeClr val="accent6">
                    <a:lumMod val="75000"/>
                  </a:schemeClr>
                </a:solidFill>
              </a:rPr>
              <a:t> for Books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241025" y="0"/>
            <a:ext cx="490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Deux programmes OpenEdition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Freemium</a:t>
            </a:r>
            <a:endParaRPr lang="fr-FR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 5" descr="logo_opened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4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836712"/>
            <a:ext cx="9187244" cy="514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texte 6"/>
          <p:cNvSpPr>
            <a:spLocks noGrp="1"/>
          </p:cNvSpPr>
          <p:nvPr>
            <p:ph type="body" sz="quarter" idx="16"/>
          </p:nvPr>
        </p:nvSpPr>
        <p:spPr>
          <a:xfrm>
            <a:off x="3726521" y="323427"/>
            <a:ext cx="5129964" cy="1026568"/>
          </a:xfrm>
        </p:spPr>
        <p:txBody>
          <a:bodyPr/>
          <a:lstStyle/>
          <a:p>
            <a:pPr algn="ctr">
              <a:defRPr/>
            </a:pPr>
            <a:r>
              <a:rPr lang="fr-FR" smtClean="0"/>
              <a:t>Une </a:t>
            </a:r>
            <a:r>
              <a:rPr lang="fr-FR" dirty="0" smtClean="0"/>
              <a:t>centaine de bibliothèques partenaires dans le monde en 2015</a:t>
            </a:r>
          </a:p>
        </p:txBody>
      </p:sp>
      <p:sp>
        <p:nvSpPr>
          <p:cNvPr id="2" name="Rectangle 1"/>
          <p:cNvSpPr/>
          <p:nvPr/>
        </p:nvSpPr>
        <p:spPr>
          <a:xfrm>
            <a:off x="6444222" y="6508566"/>
            <a:ext cx="2412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hlinkClick r:id="rId4"/>
              </a:rPr>
              <a:t>http://goo.gl/maps/V4Y3N</a:t>
            </a:r>
            <a:endParaRPr lang="fr-FR" sz="1600" dirty="0"/>
          </a:p>
        </p:txBody>
      </p:sp>
      <p:pic>
        <p:nvPicPr>
          <p:cNvPr id="8" name="Image 7" descr="openedition-freemium_300dp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3"/>
            <a:ext cx="2448272" cy="5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8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2" descr="OE_fond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3" descr="OE_Kak85x200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948" r="-163948"/>
          <a:stretch>
            <a:fillRect/>
          </a:stretch>
        </p:blipFill>
        <p:spPr>
          <a:xfrm>
            <a:off x="-4854298" y="-69352"/>
            <a:ext cx="12665766" cy="696568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96223" y="1743592"/>
            <a:ext cx="5799137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fr-FR" b="1" dirty="0">
                <a:latin typeface="Century Gothic" charset="0"/>
                <a:cs typeface="Century Gothic" charset="0"/>
              </a:rPr>
              <a:t>http://</a:t>
            </a:r>
            <a:r>
              <a:rPr lang="fr-FR" b="1" dirty="0" err="1">
                <a:latin typeface="Century Gothic" charset="0"/>
                <a:cs typeface="Century Gothic" charset="0"/>
              </a:rPr>
              <a:t>openedition.org</a:t>
            </a:r>
            <a:r>
              <a:rPr lang="fr-FR" b="1" dirty="0">
                <a:latin typeface="Century Gothic" charset="0"/>
                <a:cs typeface="Century Gothic" charset="0"/>
              </a:rPr>
              <a:t>/   </a:t>
            </a:r>
          </a:p>
          <a:p>
            <a:pPr lvl="1"/>
            <a:endParaRPr lang="fr-FR" b="1" dirty="0">
              <a:latin typeface="Century Gothic" charset="0"/>
              <a:cs typeface="Century Gothic" charset="0"/>
            </a:endParaRPr>
          </a:p>
          <a:p>
            <a:pPr lvl="1"/>
            <a:r>
              <a:rPr lang="fr-FR" b="1" i="1" dirty="0">
                <a:latin typeface="Century Gothic" charset="0"/>
                <a:cs typeface="Century Gothic" charset="0"/>
              </a:rPr>
              <a:t>Email</a:t>
            </a:r>
          </a:p>
          <a:p>
            <a:pPr lvl="1"/>
            <a:r>
              <a:rPr lang="fr-FR" b="1" dirty="0" err="1">
                <a:latin typeface="Century Gothic" charset="0"/>
                <a:cs typeface="Century Gothic" charset="0"/>
              </a:rPr>
              <a:t>Jean-christophe.peyssard@openedition.org</a:t>
            </a:r>
            <a:r>
              <a:rPr lang="fr-FR" b="1" dirty="0">
                <a:latin typeface="Century Gothic" charset="0"/>
                <a:cs typeface="Century Gothic" charset="0"/>
              </a:rPr>
              <a:t> </a:t>
            </a:r>
          </a:p>
          <a:p>
            <a:pPr lvl="1"/>
            <a:endParaRPr lang="fr-FR" b="1" dirty="0">
              <a:latin typeface="Century Gothic" charset="0"/>
              <a:cs typeface="Century Gothic" charset="0"/>
            </a:endParaRPr>
          </a:p>
          <a:p>
            <a:pPr lvl="1"/>
            <a:r>
              <a:rPr lang="fr-FR" b="1" i="1" dirty="0" err="1">
                <a:latin typeface="Century Gothic" charset="0"/>
                <a:cs typeface="Century Gothic" charset="0"/>
              </a:rPr>
              <a:t>Twitter</a:t>
            </a:r>
            <a:endParaRPr lang="fr-FR" b="1" i="1" dirty="0">
              <a:latin typeface="Century Gothic" charset="0"/>
              <a:cs typeface="Century Gothic" charset="0"/>
            </a:endParaRPr>
          </a:p>
          <a:p>
            <a:pPr lvl="1"/>
            <a:r>
              <a:rPr lang="fr-FR" b="1" dirty="0">
                <a:latin typeface="Century Gothic" charset="0"/>
                <a:cs typeface="Century Gothic" charset="0"/>
              </a:rPr>
              <a:t>@</a:t>
            </a:r>
            <a:r>
              <a:rPr lang="fr-FR" b="1" dirty="0" err="1">
                <a:latin typeface="Century Gothic" charset="0"/>
                <a:cs typeface="Century Gothic" charset="0"/>
              </a:rPr>
              <a:t>jcpeyssard</a:t>
            </a:r>
            <a:endParaRPr lang="fr-FR" b="1" dirty="0">
              <a:latin typeface="Century Gothic" charset="0"/>
              <a:cs typeface="Century Gothic" charset="0"/>
            </a:endParaRPr>
          </a:p>
          <a:p>
            <a:pPr lvl="1"/>
            <a:endParaRPr lang="fr-FR" b="1" dirty="0">
              <a:latin typeface="Century Gothic" charset="0"/>
              <a:cs typeface="Century Gothic" charset="0"/>
            </a:endParaRPr>
          </a:p>
          <a:p>
            <a:pPr lvl="1"/>
            <a:r>
              <a:rPr lang="fr-FR" b="1" i="1" dirty="0" smtClean="0">
                <a:latin typeface="Century Gothic" charset="0"/>
                <a:cs typeface="Century Gothic" charset="0"/>
              </a:rPr>
              <a:t>Blogs</a:t>
            </a:r>
            <a:endParaRPr lang="fr-FR" b="1" i="1" dirty="0">
              <a:latin typeface="Century Gothic" charset="0"/>
              <a:cs typeface="Century Gothic" charset="0"/>
            </a:endParaRPr>
          </a:p>
          <a:p>
            <a:pPr lvl="1"/>
            <a:r>
              <a:rPr lang="fr-FR" b="1" dirty="0">
                <a:latin typeface="Century Gothic" charset="0"/>
                <a:cs typeface="Century Gothic" charset="0"/>
              </a:rPr>
              <a:t>http://</a:t>
            </a:r>
            <a:r>
              <a:rPr lang="fr-FR" b="1" dirty="0" smtClean="0">
                <a:latin typeface="Century Gothic" charset="0"/>
                <a:cs typeface="Century Gothic" charset="0"/>
              </a:rPr>
              <a:t>leo.hypotheses.org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437920" y="56261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fr-FR" sz="4000" b="1" dirty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Merci</a:t>
            </a:r>
            <a:r>
              <a:rPr lang="fr-FR" sz="4000" b="1" dirty="0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025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enEdition Boo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113" y="-12700"/>
            <a:ext cx="1271331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55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evues.org - portail de revues en sciences humaines et socia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460"/>
            <a:ext cx="9144000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789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lenda - Le calendrier des lettres et sciences humaines et socia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980" y="-25400"/>
            <a:ext cx="1207008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9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ypotheses  Platform for academic blogs in the humanities and social scien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991" y="-50800"/>
            <a:ext cx="13105391" cy="65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9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7500" y="1372136"/>
            <a:ext cx="8636000" cy="5262979"/>
          </a:xfrm>
          <a:prstGeom prst="rect">
            <a:avLst/>
          </a:prstGeom>
          <a:noFill/>
        </p:spPr>
        <p:txBody>
          <a:bodyPr wrap="square" numCol="2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800" dirty="0" smtClean="0"/>
              <a:t>Revues :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65% des titres en libre accès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143 450 documents en libre accès </a:t>
            </a:r>
            <a:r>
              <a:rPr lang="fr-FR" sz="2800" dirty="0"/>
              <a:t>dont </a:t>
            </a:r>
            <a:r>
              <a:rPr lang="fr-FR" sz="2800" dirty="0" smtClean="0"/>
              <a:t>84 377 articles</a:t>
            </a:r>
          </a:p>
          <a:p>
            <a:pPr marL="342900" indent="-342900">
              <a:buFont typeface="Arial"/>
              <a:buChar char="•"/>
            </a:pPr>
            <a:endParaRPr lang="fr-FR" sz="2800" dirty="0" smtClean="0"/>
          </a:p>
          <a:p>
            <a:pPr marL="342900" indent="-342900">
              <a:buFont typeface="Arial"/>
              <a:buChar char="•"/>
            </a:pPr>
            <a:r>
              <a:rPr lang="fr-FR" sz="2800" dirty="0" smtClean="0"/>
              <a:t>Livres :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78% en libre accès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1899 livres en libre accès</a:t>
            </a:r>
            <a:endParaRPr lang="fr-FR" sz="2800" dirty="0"/>
          </a:p>
          <a:p>
            <a:pPr marL="342900" indent="-342900">
              <a:buFont typeface="Arial"/>
              <a:buChar char="•"/>
            </a:pPr>
            <a:endParaRPr lang="fr-FR" sz="2800" dirty="0" smtClean="0"/>
          </a:p>
          <a:p>
            <a:pPr marL="342900" indent="-342900">
              <a:buFont typeface="Arial"/>
              <a:buChar char="•"/>
            </a:pPr>
            <a:r>
              <a:rPr lang="fr-FR" sz="2800" dirty="0" smtClean="0"/>
              <a:t>Annonces Calenda :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100% en libre accès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28 064 annonces en libre accès</a:t>
            </a:r>
            <a:endParaRPr lang="fr-FR" sz="2800" dirty="0"/>
          </a:p>
          <a:p>
            <a:pPr marL="342900" indent="-342900">
              <a:buFont typeface="Arial"/>
              <a:buChar char="•"/>
            </a:pPr>
            <a:endParaRPr lang="fr-FR" sz="2800" dirty="0" smtClean="0"/>
          </a:p>
          <a:p>
            <a:pPr marL="342900" indent="-342900">
              <a:buFont typeface="Arial"/>
              <a:buChar char="•"/>
            </a:pPr>
            <a:r>
              <a:rPr lang="fr-FR" sz="2800" dirty="0" smtClean="0"/>
              <a:t>Carnets de recherche :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100% en libre accès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 dirty="0" smtClean="0"/>
              <a:t>110 458 billets en libre accès </a:t>
            </a:r>
          </a:p>
          <a:p>
            <a:endParaRPr lang="fr-FR" sz="2800" dirty="0"/>
          </a:p>
          <a:p>
            <a:endParaRPr lang="fr-FR" sz="2800" dirty="0" smtClean="0"/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0" y="-10583"/>
            <a:ext cx="91440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Nombre de documents disponibles</a:t>
            </a:r>
            <a:endParaRPr lang="fr-FR" sz="1800" b="1" dirty="0">
              <a:solidFill>
                <a:schemeClr val="accent3">
                  <a:lumMod val="50000"/>
                </a:schemeClr>
              </a:solidFill>
              <a:latin typeface="Futura Heavy"/>
            </a:endParaRPr>
          </a:p>
        </p:txBody>
      </p:sp>
      <p:pic>
        <p:nvPicPr>
          <p:cNvPr id="4" name="Image 3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Toutes plateformes par M habitants S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90" y="1601948"/>
            <a:ext cx="9395982" cy="43141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84907" y="574842"/>
            <a:ext cx="7128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Fréquentation mondiale de l’ensemble des plateformes </a:t>
            </a:r>
          </a:p>
          <a:p>
            <a:pPr algn="ctr"/>
            <a:r>
              <a:rPr lang="fr-FR" sz="2400" dirty="0" smtClean="0"/>
              <a:t>d’OpenEdition en 2014</a:t>
            </a:r>
            <a:endParaRPr lang="fr-FR" sz="2400" dirty="0"/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0" y="-10583"/>
            <a:ext cx="91440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Fréquentation</a:t>
            </a:r>
            <a:endParaRPr lang="fr-FR" sz="1800" b="1" dirty="0">
              <a:solidFill>
                <a:schemeClr val="accent3">
                  <a:lumMod val="50000"/>
                </a:schemeClr>
              </a:solidFill>
              <a:latin typeface="Futura Heavy"/>
            </a:endParaRPr>
          </a:p>
        </p:txBody>
      </p:sp>
      <p:pic>
        <p:nvPicPr>
          <p:cNvPr id="7" name="Image 6" descr="logo_openedi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2" descr="OE_fond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0" y="-10583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  <a:latin typeface="Futura Heavy"/>
              </a:rPr>
              <a:t>Usage mondial d’Internet</a:t>
            </a:r>
            <a:endParaRPr lang="fr-FR" sz="1800" b="1" dirty="0">
              <a:solidFill>
                <a:schemeClr val="accent3">
                  <a:lumMod val="50000"/>
                </a:schemeClr>
              </a:solidFill>
              <a:latin typeface="Futura Heavy"/>
            </a:endParaRPr>
          </a:p>
        </p:txBody>
      </p:sp>
      <p:pic>
        <p:nvPicPr>
          <p:cNvPr id="7" name="Image 6" descr="logo_opened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3000"/>
            <a:ext cx="1693334" cy="391181"/>
          </a:xfrm>
          <a:prstGeom prst="rect">
            <a:avLst/>
          </a:prstGeom>
        </p:spPr>
      </p:pic>
      <p:pic>
        <p:nvPicPr>
          <p:cNvPr id="5" name="Image 4" descr="Carnabotnet_geovideo_lowre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79842"/>
            <a:ext cx="7048500" cy="395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501" y="5794002"/>
            <a:ext cx="8392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World </a:t>
            </a:r>
            <a:r>
              <a:rPr lang="fr-FR" dirty="0" err="1"/>
              <a:t>map</a:t>
            </a:r>
            <a:r>
              <a:rPr lang="fr-FR" dirty="0"/>
              <a:t> of 24-hour relative </a:t>
            </a:r>
            <a:r>
              <a:rPr lang="fr-FR" dirty="0" err="1"/>
              <a:t>average</a:t>
            </a:r>
            <a:r>
              <a:rPr lang="fr-FR" dirty="0"/>
              <a:t> </a:t>
            </a:r>
            <a:r>
              <a:rPr lang="fr-FR" dirty="0" err="1"/>
              <a:t>utilization</a:t>
            </a:r>
            <a:r>
              <a:rPr lang="fr-FR" dirty="0"/>
              <a:t> of IPv4 </a:t>
            </a:r>
            <a:r>
              <a:rPr lang="fr-FR" dirty="0" err="1" smtClean="0"/>
              <a:t>addresses</a:t>
            </a:r>
            <a:r>
              <a:rPr lang="fr-FR" dirty="0" smtClean="0"/>
              <a:t>…</a:t>
            </a:r>
          </a:p>
          <a:p>
            <a:r>
              <a:rPr lang="fr-FR" dirty="0"/>
              <a:t>http://</a:t>
            </a:r>
            <a:r>
              <a:rPr lang="fr-FR" dirty="0" err="1"/>
              <a:t>en.wikipedia.org</a:t>
            </a:r>
            <a:r>
              <a:rPr lang="fr-FR" dirty="0"/>
              <a:t>/wiki/</a:t>
            </a:r>
            <a:r>
              <a:rPr lang="fr-FR" dirty="0" err="1"/>
              <a:t>Global_Internet_usage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2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447</Words>
  <Application>Microsoft Macintosh PowerPoint</Application>
  <PresentationFormat>Présentation à l'écran (4:3)</PresentationFormat>
  <Paragraphs>117</Paragraphs>
  <Slides>26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Diversité des modèles économiques</vt:lpstr>
      <vt:lpstr>Présentation PowerPoint</vt:lpstr>
      <vt:lpstr>Présentation PowerPoint</vt:lpstr>
      <vt:lpstr>Diversité des sources de financement pour un modèle durable</vt:lpstr>
      <vt:lpstr>Ce qu’il faut financer</vt:lpstr>
      <vt:lpstr>Le modèle freemium</vt:lpstr>
      <vt:lpstr>Est-il adapté à l’édition?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CNRS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modèles économiques de l’Open Access : le cas du programme Freemium d’OpenEdition </dc:title>
  <dc:subject/>
  <dc:creator>Jean-Christiophe Peyssard</dc:creator>
  <cp:keywords/>
  <dc:description/>
  <cp:lastModifiedBy>Jean-Christophe Peyssard</cp:lastModifiedBy>
  <cp:revision>96</cp:revision>
  <dcterms:created xsi:type="dcterms:W3CDTF">2014-09-09T05:23:44Z</dcterms:created>
  <dcterms:modified xsi:type="dcterms:W3CDTF">2016-09-21T08:52:32Z</dcterms:modified>
  <cp:category/>
</cp:coreProperties>
</file>