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36"/>
  </p:notesMasterIdLst>
  <p:handoutMasterIdLst>
    <p:handoutMasterId r:id="rId37"/>
  </p:handoutMasterIdLst>
  <p:sldIdLst>
    <p:sldId id="259" r:id="rId2"/>
    <p:sldId id="262" r:id="rId3"/>
    <p:sldId id="258" r:id="rId4"/>
    <p:sldId id="291" r:id="rId5"/>
    <p:sldId id="287" r:id="rId6"/>
    <p:sldId id="261" r:id="rId7"/>
    <p:sldId id="264" r:id="rId8"/>
    <p:sldId id="260" r:id="rId9"/>
    <p:sldId id="292" r:id="rId10"/>
    <p:sldId id="265" r:id="rId11"/>
    <p:sldId id="281" r:id="rId12"/>
    <p:sldId id="280" r:id="rId13"/>
    <p:sldId id="266" r:id="rId14"/>
    <p:sldId id="268" r:id="rId15"/>
    <p:sldId id="271" r:id="rId16"/>
    <p:sldId id="272" r:id="rId17"/>
    <p:sldId id="273" r:id="rId18"/>
    <p:sldId id="274" r:id="rId19"/>
    <p:sldId id="278" r:id="rId20"/>
    <p:sldId id="297" r:id="rId21"/>
    <p:sldId id="283" r:id="rId22"/>
    <p:sldId id="288" r:id="rId23"/>
    <p:sldId id="289" r:id="rId24"/>
    <p:sldId id="290" r:id="rId25"/>
    <p:sldId id="294" r:id="rId26"/>
    <p:sldId id="295" r:id="rId27"/>
    <p:sldId id="296" r:id="rId28"/>
    <p:sldId id="270" r:id="rId29"/>
    <p:sldId id="293" r:id="rId30"/>
    <p:sldId id="286" r:id="rId31"/>
    <p:sldId id="284" r:id="rId32"/>
    <p:sldId id="285" r:id="rId33"/>
    <p:sldId id="275" r:id="rId34"/>
    <p:sldId id="298" r:id="rId35"/>
  </p:sldIdLst>
  <p:sldSz cx="9144000" cy="5143500" type="screen16x9"/>
  <p:notesSz cx="6797675" cy="987425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S Isabelle" initials="GI" lastIdx="1" clrIdx="0">
    <p:extLst>
      <p:ext uri="{19B8F6BF-5375-455C-9EA6-DF929625EA0E}">
        <p15:presenceInfo xmlns:p15="http://schemas.microsoft.com/office/powerpoint/2012/main" userId="S-1-5-21-291734064-2630457852-3515383531-42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94"/>
    <a:srgbClr val="252E44"/>
    <a:srgbClr val="C43771"/>
    <a:srgbClr val="DB8C31"/>
    <a:srgbClr val="0497AA"/>
    <a:srgbClr val="71B34D"/>
    <a:srgbClr val="E88D23"/>
    <a:srgbClr val="195D8A"/>
    <a:srgbClr val="38A2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0" d="100"/>
          <a:sy n="90" d="100"/>
        </p:scale>
        <p:origin x="816" y="84"/>
      </p:cViewPr>
      <p:guideLst>
        <p:guide orient="horz" pos="31"/>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06T16:25:26.146"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813" cy="494266"/>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sz="quarter" idx="1"/>
          </p:nvPr>
        </p:nvSpPr>
        <p:spPr>
          <a:xfrm>
            <a:off x="3851276" y="0"/>
            <a:ext cx="2944813" cy="49426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93426C0D-44AE-974F-8861-34C17AD25848}" type="datetime1">
              <a:rPr lang="fr-FR"/>
              <a:pPr>
                <a:defRPr/>
              </a:pPr>
              <a:t>08/11/2017</a:t>
            </a:fld>
            <a:endParaRPr lang="fr-FR"/>
          </a:p>
        </p:txBody>
      </p:sp>
      <p:sp>
        <p:nvSpPr>
          <p:cNvPr id="4" name="Espace réservé du pied de page 3"/>
          <p:cNvSpPr>
            <a:spLocks noGrp="1"/>
          </p:cNvSpPr>
          <p:nvPr>
            <p:ph type="ftr" sz="quarter" idx="2"/>
          </p:nvPr>
        </p:nvSpPr>
        <p:spPr>
          <a:xfrm>
            <a:off x="1" y="9378406"/>
            <a:ext cx="2944813" cy="49426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6" y="9378406"/>
            <a:ext cx="2944813" cy="49426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6F84C0FE-D37E-214C-92A2-A25F18B2EC3C}" type="slidenum">
              <a:rPr lang="fr-FR"/>
              <a:pPr>
                <a:defRPr/>
              </a:pPr>
              <a:t>‹N°›</a:t>
            </a:fld>
            <a:endParaRPr lang="fr-FR"/>
          </a:p>
        </p:txBody>
      </p:sp>
    </p:spTree>
    <p:extLst>
      <p:ext uri="{BB962C8B-B14F-4D97-AF65-F5344CB8AC3E}">
        <p14:creationId xmlns:p14="http://schemas.microsoft.com/office/powerpoint/2010/main" val="3157480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813" cy="494266"/>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idx="1"/>
          </p:nvPr>
        </p:nvSpPr>
        <p:spPr>
          <a:xfrm>
            <a:off x="3851276" y="0"/>
            <a:ext cx="2944813" cy="49426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9A605DE1-164E-8741-87A1-5E1EDB3BCECF}" type="datetime1">
              <a:rPr lang="fr-FR"/>
              <a:pPr>
                <a:defRPr/>
              </a:pPr>
              <a:t>08/11/2017</a:t>
            </a:fld>
            <a:endParaRPr lang="fr-FR"/>
          </a:p>
        </p:txBody>
      </p:sp>
      <p:sp>
        <p:nvSpPr>
          <p:cNvPr id="4" name="Espace réservé de l'image des diapositives 3"/>
          <p:cNvSpPr>
            <a:spLocks noGrp="1" noRot="1" noChangeAspect="1"/>
          </p:cNvSpPr>
          <p:nvPr>
            <p:ph type="sldImg" idx="2"/>
          </p:nvPr>
        </p:nvSpPr>
        <p:spPr>
          <a:xfrm>
            <a:off x="107950" y="741363"/>
            <a:ext cx="6581775" cy="37020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Espace réservé des commentaires 4"/>
          <p:cNvSpPr>
            <a:spLocks noGrp="1"/>
          </p:cNvSpPr>
          <p:nvPr>
            <p:ph type="body" sz="quarter" idx="3"/>
          </p:nvPr>
        </p:nvSpPr>
        <p:spPr>
          <a:xfrm>
            <a:off x="681038" y="4689993"/>
            <a:ext cx="5435600" cy="4443649"/>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 y="9378406"/>
            <a:ext cx="2944813" cy="49426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6" y="9378406"/>
            <a:ext cx="2944813" cy="49426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782D6841-3136-674E-B1E2-022F8269EDC0}" type="slidenum">
              <a:rPr lang="fr-FR"/>
              <a:pPr>
                <a:defRPr/>
              </a:pPr>
              <a:t>‹N°›</a:t>
            </a:fld>
            <a:endParaRPr lang="fr-FR"/>
          </a:p>
        </p:txBody>
      </p:sp>
    </p:spTree>
    <p:extLst>
      <p:ext uri="{BB962C8B-B14F-4D97-AF65-F5344CB8AC3E}">
        <p14:creationId xmlns:p14="http://schemas.microsoft.com/office/powerpoint/2010/main" val="36381999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9pPr>
          </a:lstStyle>
          <a:p>
            <a:pPr>
              <a:spcBef>
                <a:spcPct val="0"/>
              </a:spcBef>
            </a:pPr>
            <a:fld id="{789E5CFF-D2F9-4D0F-8055-7091A5CBD8FB}" type="slidenum">
              <a:rPr lang="fr-FR" altLang="fr-FR" sz="1500" smtClean="0"/>
              <a:pPr>
                <a:spcBef>
                  <a:spcPct val="0"/>
                </a:spcBef>
              </a:pPr>
              <a:t>2</a:t>
            </a:fld>
            <a:endParaRPr lang="fr-FR" altLang="fr-FR" sz="1500"/>
          </a:p>
        </p:txBody>
      </p:sp>
      <p:sp>
        <p:nvSpPr>
          <p:cNvPr id="10243" name="Rectangle 1"/>
          <p:cNvSpPr>
            <a:spLocks noChangeArrowheads="1"/>
          </p:cNvSpPr>
          <p:nvPr/>
        </p:nvSpPr>
        <p:spPr bwMode="auto">
          <a:xfrm>
            <a:off x="4022725" y="9668965"/>
            <a:ext cx="3074988" cy="50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68" tIns="47384" rIns="94768" bIns="47384"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0244" name="Text Box 2"/>
          <p:cNvSpPr>
            <a:spLocks noGrp="1" noChangeArrowheads="1"/>
          </p:cNvSpPr>
          <p:nvPr>
            <p:ph type="body"/>
          </p:nvPr>
        </p:nvSpPr>
        <p:spPr>
          <a:xfrm>
            <a:off x="788988" y="5207945"/>
            <a:ext cx="6311900" cy="4931598"/>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2250" indent="-217488" eaLnBrk="1">
              <a:spcBef>
                <a:spcPct val="0"/>
              </a:spcBef>
              <a:tabLst>
                <a:tab pos="222250" algn="l"/>
                <a:tab pos="465138" algn="l"/>
                <a:tab pos="930275" algn="l"/>
                <a:tab pos="1395413" algn="l"/>
                <a:tab pos="1862138" algn="l"/>
                <a:tab pos="2327275" algn="l"/>
                <a:tab pos="2792413" algn="l"/>
                <a:tab pos="3259138" algn="l"/>
                <a:tab pos="3724275" algn="l"/>
                <a:tab pos="4189413" algn="l"/>
                <a:tab pos="4656138" algn="l"/>
                <a:tab pos="5121275" algn="l"/>
                <a:tab pos="5586413" algn="l"/>
                <a:tab pos="6051550" algn="l"/>
              </a:tabLst>
            </a:pPr>
            <a:endParaRPr lang="fr-FR" altLang="fr-FR" sz="2100">
              <a:latin typeface="Arial" panose="020B0604020202020204" pitchFamily="34" charset="0"/>
              <a:ea typeface="ＭＳ Ｐゴシック" panose="020B0600070205080204" pitchFamily="34" charset="-128"/>
            </a:endParaRPr>
          </a:p>
        </p:txBody>
      </p:sp>
      <p:sp>
        <p:nvSpPr>
          <p:cNvPr id="10245" name="Rectangle 3"/>
          <p:cNvSpPr>
            <a:spLocks noChangeArrowheads="1"/>
          </p:cNvSpPr>
          <p:nvPr/>
        </p:nvSpPr>
        <p:spPr bwMode="auto">
          <a:xfrm>
            <a:off x="4468813" y="10415888"/>
            <a:ext cx="3422650" cy="544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68" tIns="47384" rIns="94768" bIns="47384" anchor="ctr"/>
          <a:lstStyle/>
          <a:p>
            <a:pPr eaLnBrk="1">
              <a:lnSpc>
                <a:spcPct val="93000"/>
              </a:lnSpc>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235951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756000" y="5051718"/>
            <a:ext cx="6046920" cy="4784933"/>
          </a:xfrm>
          <a:prstGeom prst="rect">
            <a:avLst/>
          </a:prstGeom>
        </p:spPr>
        <p:txBody>
          <a:bodyPr lIns="0" tIns="0" rIns="0" bIns="0"/>
          <a:lstStyle/>
          <a:p>
            <a:r>
              <a:rPr lang="fr-FR" sz="2000" strike="noStrike" spc="-1">
                <a:solidFill>
                  <a:srgbClr val="235BAA"/>
                </a:solidFill>
                <a:uFill>
                  <a:solidFill>
                    <a:srgbClr val="FFFFFF"/>
                  </a:solidFill>
                </a:uFill>
                <a:latin typeface="Verdana"/>
                <a:ea typeface="ＭＳ Ｐゴシック"/>
              </a:rPr>
              <a:t>La  publication en accès ouvert des résultats de la recherche scientifique constitue un des éléments de réponse face à ces problématiques.</a:t>
            </a:r>
            <a:endParaRPr/>
          </a:p>
          <a:p>
            <a:r>
              <a:rPr lang="fr-FR" sz="2000" strike="noStrike" spc="-1">
                <a:solidFill>
                  <a:srgbClr val="235BAA"/>
                </a:solidFill>
                <a:uFill>
                  <a:solidFill>
                    <a:srgbClr val="FFFFFF"/>
                  </a:solidFill>
                </a:uFill>
                <a:latin typeface="Verdana"/>
                <a:ea typeface="ＭＳ Ｐゴシック"/>
              </a:rPr>
              <a:t>Bien commun : rappel, les articles publiés sont produits sur des fonds publics :</a:t>
            </a:r>
            <a:endParaRPr/>
          </a:p>
          <a:p>
            <a:pPr marL="216000" indent="-215640">
              <a:lnSpc>
                <a:spcPct val="100000"/>
              </a:lnSpc>
              <a:buClr>
                <a:srgbClr val="235BAA"/>
              </a:buClr>
              <a:buFont typeface="StarSymbol"/>
              <a:buChar char="-"/>
            </a:pPr>
            <a:r>
              <a:rPr lang="fr-FR" sz="2000" strike="noStrike" spc="-1">
                <a:solidFill>
                  <a:srgbClr val="235BAA"/>
                </a:solidFill>
                <a:uFill>
                  <a:solidFill>
                    <a:srgbClr val="FFFFFF"/>
                  </a:solidFill>
                </a:uFill>
                <a:latin typeface="Verdana"/>
                <a:ea typeface="ＭＳ Ｐゴシック"/>
              </a:rPr>
              <a:t>Travail de recherche</a:t>
            </a:r>
            <a:endParaRPr/>
          </a:p>
          <a:p>
            <a:pPr marL="216000" indent="-215640">
              <a:lnSpc>
                <a:spcPct val="100000"/>
              </a:lnSpc>
              <a:buClr>
                <a:srgbClr val="235BAA"/>
              </a:buClr>
              <a:buFont typeface="StarSymbol"/>
              <a:buChar char="-"/>
            </a:pPr>
            <a:r>
              <a:rPr lang="fr-FR" sz="2000" strike="noStrike" spc="-1">
                <a:solidFill>
                  <a:srgbClr val="235BAA"/>
                </a:solidFill>
                <a:uFill>
                  <a:solidFill>
                    <a:srgbClr val="FFFFFF"/>
                  </a:solidFill>
                </a:uFill>
                <a:latin typeface="Verdana"/>
                <a:ea typeface="ＭＳ Ｐゴシック"/>
              </a:rPr>
              <a:t>Travail de rédaction</a:t>
            </a:r>
            <a:endParaRPr/>
          </a:p>
          <a:p>
            <a:pPr marL="216000" indent="-215640">
              <a:lnSpc>
                <a:spcPct val="100000"/>
              </a:lnSpc>
              <a:buClr>
                <a:srgbClr val="235BAA"/>
              </a:buClr>
              <a:buFont typeface="StarSymbol"/>
              <a:buChar char="-"/>
            </a:pPr>
            <a:r>
              <a:rPr lang="fr-FR" sz="2000" strike="noStrike" spc="-1">
                <a:solidFill>
                  <a:srgbClr val="235BAA"/>
                </a:solidFill>
                <a:uFill>
                  <a:solidFill>
                    <a:srgbClr val="FFFFFF"/>
                  </a:solidFill>
                </a:uFill>
                <a:latin typeface="Verdana"/>
                <a:ea typeface="ＭＳ Ｐゴシック"/>
              </a:rPr>
              <a:t>Travail de validation scientifique (peer-review)</a:t>
            </a:r>
            <a:endParaRPr/>
          </a:p>
          <a:p>
            <a:pPr marL="216000" indent="-215640">
              <a:lnSpc>
                <a:spcPct val="100000"/>
              </a:lnSpc>
              <a:buClr>
                <a:srgbClr val="235BAA"/>
              </a:buClr>
              <a:buFont typeface="Wingdings" charset="2"/>
              <a:buChar char=""/>
            </a:pPr>
            <a:r>
              <a:rPr lang="fr-FR" sz="2000" strike="noStrike" spc="-1">
                <a:solidFill>
                  <a:srgbClr val="235BAA"/>
                </a:solidFill>
                <a:uFill>
                  <a:solidFill>
                    <a:srgbClr val="FFFFFF"/>
                  </a:solidFill>
                </a:uFill>
                <a:latin typeface="Verdana"/>
                <a:ea typeface="ＭＳ Ｐゴシック"/>
              </a:rPr>
              <a:t>question d’avenir fondamentale pour notre société.</a:t>
            </a:r>
            <a:endParaRPr/>
          </a:p>
          <a:p>
            <a:pPr marL="216000" indent="-215640">
              <a:lnSpc>
                <a:spcPct val="100000"/>
              </a:lnSpc>
            </a:pPr>
            <a:r>
              <a:rPr lang="fr-FR" sz="2000" strike="noStrike" spc="-1">
                <a:solidFill>
                  <a:srgbClr val="235BAA"/>
                </a:solidFill>
                <a:uFill>
                  <a:solidFill>
                    <a:srgbClr val="FFFFFF"/>
                  </a:solidFill>
                </a:uFill>
                <a:latin typeface="Verdana"/>
                <a:ea typeface="ＭＳ Ｐゴシック"/>
              </a:rPr>
              <a:t>Sans barrière : respect du droit d’auteur, sherpa/romeo</a:t>
            </a:r>
            <a:endParaRPr/>
          </a:p>
          <a:p>
            <a:pPr marL="216000" indent="-215640">
              <a:lnSpc>
                <a:spcPct val="100000"/>
              </a:lnSpc>
            </a:pPr>
            <a:r>
              <a:rPr lang="fr-FR" sz="2000" b="1" strike="noStrike" spc="-1">
                <a:solidFill>
                  <a:srgbClr val="235BAA"/>
                </a:solidFill>
                <a:uFill>
                  <a:solidFill>
                    <a:srgbClr val="FFFFFF"/>
                  </a:solidFill>
                </a:uFill>
                <a:latin typeface="Verdana"/>
                <a:ea typeface="ＭＳ Ｐゴシック"/>
              </a:rPr>
              <a:t>L’édition électronique ouverte</a:t>
            </a:r>
            <a:endParaRPr/>
          </a:p>
          <a:p>
            <a:pPr marL="216000" indent="-215640">
              <a:lnSpc>
                <a:spcPct val="100000"/>
              </a:lnSpc>
            </a:pPr>
            <a:r>
              <a:rPr lang="fr-FR" sz="2000" strike="noStrike" spc="-1">
                <a:solidFill>
                  <a:srgbClr val="235BAA"/>
                </a:solidFill>
                <a:uFill>
                  <a:solidFill>
                    <a:srgbClr val="FFFFFF"/>
                  </a:solidFill>
                </a:uFill>
                <a:latin typeface="Verdana"/>
                <a:ea typeface="ＭＳ Ｐゴシック"/>
              </a:rPr>
              <a:t>Les articles de recherche sont publiés dans des revues à comité de lecture, qui ne font pas payer les lecteurs pour accéder à leurs contenus - on évoque ce mode de publication comme la “voie dorée” (Gold OA).</a:t>
            </a:r>
            <a:endParaRPr/>
          </a:p>
          <a:p>
            <a:pPr marL="216000" indent="-215640">
              <a:lnSpc>
                <a:spcPct val="100000"/>
              </a:lnSpc>
            </a:pPr>
            <a:r>
              <a:rPr lang="fr-FR" sz="2000" strike="noStrike" spc="-1">
                <a:solidFill>
                  <a:srgbClr val="235BAA"/>
                </a:solidFill>
                <a:uFill>
                  <a:solidFill>
                    <a:srgbClr val="FFFFFF"/>
                  </a:solidFill>
                </a:uFill>
                <a:latin typeface="Verdana"/>
                <a:ea typeface="ＭＳ Ｐゴシック"/>
              </a:rPr>
              <a:t>Il existe une variante de cette voie, qui fait payer des frais de publications aux auteurs (article processing charges, APC) ; elle reste minoritaire et ne concerne que 33% des revues répertoriées dans le Directory of Open Access Journals (DOAJ). Certains éditeurs commerciaux se sont engouffrés dans cette voie et proposent désormais la publication payante d’articles en libre accès ‘à l’unité’ dans leurs revues sur abonnement, c’est ce que l’on appelle le modèle “hybride” (Hybrid OA), qui est contesté par de nombreux acteurs.</a:t>
            </a:r>
            <a:endParaRPr/>
          </a:p>
          <a:p>
            <a:pPr marL="216000" indent="-215640">
              <a:lnSpc>
                <a:spcPct val="100000"/>
              </a:lnSpc>
            </a:pPr>
            <a:r>
              <a:rPr lang="fr-FR" sz="2000" b="1" strike="noStrike" spc="-1">
                <a:solidFill>
                  <a:srgbClr val="235BAA"/>
                </a:solidFill>
                <a:uFill>
                  <a:solidFill>
                    <a:srgbClr val="FFFFFF"/>
                  </a:solidFill>
                </a:uFill>
                <a:latin typeface="Verdana"/>
                <a:ea typeface="ＭＳ Ｐゴシック"/>
              </a:rPr>
              <a:t>Les archives ouvertes</a:t>
            </a:r>
            <a:endParaRPr/>
          </a:p>
          <a:p>
            <a:pPr marL="216000" indent="-215640">
              <a:lnSpc>
                <a:spcPct val="100000"/>
              </a:lnSpc>
            </a:pPr>
            <a:r>
              <a:rPr lang="fr-FR" sz="2000" strike="noStrike" spc="-1">
                <a:solidFill>
                  <a:srgbClr val="235BAA"/>
                </a:solidFill>
                <a:uFill>
                  <a:solidFill>
                    <a:srgbClr val="FFFFFF"/>
                  </a:solidFill>
                </a:uFill>
                <a:latin typeface="Verdana"/>
                <a:ea typeface="ＭＳ Ｐゴシック"/>
              </a:rPr>
              <a:t>Dans le cadre des archives ouvertes, les chercheurs assurent eux-mêmes le dépôt de leurs articles dans une archive ouverte. Les chercheurs déposent donc eux-même les articles sélectionnés par les revues de leur choix. Les archives ouvertes sont accessibles à tous, généralement hébergées par leur établissement. Cette démarche est souvent appelée “voie verte” (“Green OA”) et on parle d’“auto-archivage”.</a:t>
            </a:r>
            <a:endParaRPr/>
          </a:p>
          <a:p>
            <a:pPr marL="216000" indent="-215640">
              <a:lnSpc>
                <a:spcPct val="100000"/>
              </a:lnSpc>
            </a:pPr>
            <a:r>
              <a:rPr lang="fr-FR" sz="2000" strike="noStrike" spc="-1">
                <a:solidFill>
                  <a:srgbClr val="235BAA"/>
                </a:solidFill>
                <a:uFill>
                  <a:solidFill>
                    <a:srgbClr val="FFFFFF"/>
                  </a:solidFill>
                </a:uFill>
                <a:latin typeface="Verdana"/>
                <a:ea typeface="ＭＳ Ｐゴシック"/>
              </a:rPr>
              <a:t>Pour savoir si le dépôt dans les archives ouvertes est compatible avec la politique éditoriale des revues, les chercheurs peuvent consulter le site Sherpa/Romeo, qui collecte les politiques des éditeurs en matière d’auto-archivage.</a:t>
            </a:r>
            <a:endParaRPr/>
          </a:p>
          <a:p>
            <a:pPr marL="216000" indent="-215640">
              <a:lnSpc>
                <a:spcPct val="100000"/>
              </a:lnSpc>
            </a:pPr>
            <a:r>
              <a:rPr lang="fr-FR" sz="2000" strike="noStrike" spc="-1">
                <a:solidFill>
                  <a:srgbClr val="235BAA"/>
                </a:solidFill>
                <a:uFill>
                  <a:solidFill>
                    <a:srgbClr val="FFFFFF"/>
                  </a:solidFill>
                </a:uFill>
                <a:latin typeface="Verdana"/>
                <a:ea typeface="ＭＳ Ｐゴシック"/>
              </a:rPr>
              <a:t>L’interopérabilité permet de démultiplier les accès et le signalement (moissonnage par Gscholar, liens vers arXiv, Pubmed…)</a:t>
            </a:r>
            <a:endParaRPr/>
          </a:p>
          <a:p>
            <a:pPr marL="216000" indent="-215640">
              <a:lnSpc>
                <a:spcPct val="100000"/>
              </a:lnSpc>
            </a:pPr>
            <a:endParaRPr/>
          </a:p>
          <a:p>
            <a:pPr marL="216000" indent="-215640">
              <a:lnSpc>
                <a:spcPct val="100000"/>
              </a:lnSpc>
            </a:pPr>
            <a:endParaRPr/>
          </a:p>
        </p:txBody>
      </p:sp>
      <p:sp>
        <p:nvSpPr>
          <p:cNvPr id="418" name="CustomShape 2"/>
          <p:cNvSpPr/>
          <p:nvPr/>
        </p:nvSpPr>
        <p:spPr>
          <a:xfrm>
            <a:off x="4278960" y="10103794"/>
            <a:ext cx="3279960" cy="530704"/>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fld id="{F6934374-BA72-4ADB-BAB8-9C6368D24F08}" type="slidenum">
              <a:rPr lang="fr-FR" sz="1800" strike="noStrike" spc="-1">
                <a:solidFill>
                  <a:srgbClr val="000000"/>
                </a:solidFill>
                <a:uFill>
                  <a:solidFill>
                    <a:srgbClr val="FFFFFF"/>
                  </a:solidFill>
                </a:uFill>
                <a:latin typeface="+mn-lt"/>
                <a:ea typeface="+mn-ea"/>
              </a:rPr>
              <a:t>5</a:t>
            </a:fld>
            <a:endParaRPr/>
          </a:p>
        </p:txBody>
      </p:sp>
    </p:spTree>
    <p:extLst>
      <p:ext uri="{BB962C8B-B14F-4D97-AF65-F5344CB8AC3E}">
        <p14:creationId xmlns:p14="http://schemas.microsoft.com/office/powerpoint/2010/main" val="269760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9pPr>
          </a:lstStyle>
          <a:p>
            <a:pPr>
              <a:spcBef>
                <a:spcPct val="0"/>
              </a:spcBef>
            </a:pPr>
            <a:fld id="{593C51E0-F10C-4B4A-BA5D-B450B05D0E7E}" type="slidenum">
              <a:rPr lang="fr-FR" altLang="fr-FR" sz="1500" smtClean="0"/>
              <a:pPr>
                <a:spcBef>
                  <a:spcPct val="0"/>
                </a:spcBef>
              </a:pPr>
              <a:t>14</a:t>
            </a:fld>
            <a:endParaRPr lang="fr-FR" altLang="fr-FR" sz="1500"/>
          </a:p>
        </p:txBody>
      </p:sp>
      <p:sp>
        <p:nvSpPr>
          <p:cNvPr id="14339" name="Rectangle 1"/>
          <p:cNvSpPr>
            <a:spLocks noChangeArrowheads="1"/>
          </p:cNvSpPr>
          <p:nvPr/>
        </p:nvSpPr>
        <p:spPr bwMode="auto">
          <a:xfrm>
            <a:off x="4022725" y="9668965"/>
            <a:ext cx="3074988" cy="50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68" tIns="47384" rIns="94768" bIns="47384"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4340" name="Rectangle 2"/>
          <p:cNvSpPr>
            <a:spLocks noGrp="1" noChangeArrowheads="1"/>
          </p:cNvSpPr>
          <p:nvPr>
            <p:ph type="body"/>
          </p:nvPr>
        </p:nvSpPr>
        <p:spPr>
          <a:xfrm>
            <a:off x="715964" y="4454703"/>
            <a:ext cx="5730875" cy="4219414"/>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68" tIns="47384" rIns="94768" bIns="47384" anchor="ctr"/>
          <a:lstStyle/>
          <a:p>
            <a:endParaRPr lang="fr-FR" altLang="fr-FR"/>
          </a:p>
        </p:txBody>
      </p:sp>
    </p:spTree>
    <p:extLst>
      <p:ext uri="{BB962C8B-B14F-4D97-AF65-F5344CB8AC3E}">
        <p14:creationId xmlns:p14="http://schemas.microsoft.com/office/powerpoint/2010/main" val="333065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2D6841-3136-674E-B1E2-022F8269EDC0}" type="slidenum">
              <a:rPr lang="fr-FR" smtClean="0"/>
              <a:pPr>
                <a:defRPr/>
              </a:pPr>
              <a:t>24</a:t>
            </a:fld>
            <a:endParaRPr lang="fr-FR"/>
          </a:p>
        </p:txBody>
      </p:sp>
    </p:spTree>
    <p:extLst>
      <p:ext uri="{BB962C8B-B14F-4D97-AF65-F5344CB8AC3E}">
        <p14:creationId xmlns:p14="http://schemas.microsoft.com/office/powerpoint/2010/main" val="403270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65138" algn="l"/>
                <a:tab pos="930275" algn="l"/>
                <a:tab pos="1395413" algn="l"/>
                <a:tab pos="1862138" algn="l"/>
                <a:tab pos="2327275" algn="l"/>
                <a:tab pos="2792413" algn="l"/>
                <a:tab pos="3259138" algn="l"/>
              </a:tabLst>
              <a:defRPr sz="1200">
                <a:solidFill>
                  <a:srgbClr val="000000"/>
                </a:solidFill>
                <a:latin typeface="Times New Roman" panose="02020603050405020304" pitchFamily="18" charset="0"/>
              </a:defRPr>
            </a:lvl9pPr>
          </a:lstStyle>
          <a:p>
            <a:pPr>
              <a:spcBef>
                <a:spcPct val="0"/>
              </a:spcBef>
            </a:pPr>
            <a:fld id="{D36F4151-E0F3-46B0-BC9D-574EE5214A81}" type="slidenum">
              <a:rPr lang="fr-FR" altLang="fr-FR" sz="1500" smtClean="0"/>
              <a:pPr>
                <a:spcBef>
                  <a:spcPct val="0"/>
                </a:spcBef>
              </a:pPr>
              <a:t>28</a:t>
            </a:fld>
            <a:endParaRPr lang="fr-FR" altLang="fr-FR" sz="1500"/>
          </a:p>
        </p:txBody>
      </p:sp>
      <p:sp>
        <p:nvSpPr>
          <p:cNvPr id="18435" name="Rectangle 1"/>
          <p:cNvSpPr>
            <a:spLocks noChangeArrowheads="1"/>
          </p:cNvSpPr>
          <p:nvPr/>
        </p:nvSpPr>
        <p:spPr bwMode="auto">
          <a:xfrm>
            <a:off x="4022725" y="9668965"/>
            <a:ext cx="3074988" cy="50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68" tIns="47384" rIns="94768" bIns="47384"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8436" name="Rectangle 2"/>
          <p:cNvSpPr>
            <a:spLocks noGrp="1" noChangeArrowheads="1"/>
          </p:cNvSpPr>
          <p:nvPr>
            <p:ph type="body"/>
          </p:nvPr>
        </p:nvSpPr>
        <p:spPr>
          <a:xfrm>
            <a:off x="715964" y="4454703"/>
            <a:ext cx="5730875" cy="4219414"/>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68" tIns="47384" rIns="94768" bIns="47384" anchor="ctr"/>
          <a:lstStyle/>
          <a:p>
            <a:endParaRPr lang="fr-FR" altLang="fr-FR"/>
          </a:p>
        </p:txBody>
      </p:sp>
    </p:spTree>
    <p:extLst>
      <p:ext uri="{BB962C8B-B14F-4D97-AF65-F5344CB8AC3E}">
        <p14:creationId xmlns:p14="http://schemas.microsoft.com/office/powerpoint/2010/main" val="1493635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3451" y="756047"/>
            <a:ext cx="3197098"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317500" y="61913"/>
            <a:ext cx="1531938" cy="42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ctrTitle"/>
          </p:nvPr>
        </p:nvSpPr>
        <p:spPr>
          <a:xfrm>
            <a:off x="685800" y="1762343"/>
            <a:ext cx="7772400" cy="2184110"/>
          </a:xfrm>
          <a:prstGeom prst="rect">
            <a:avLst/>
          </a:prstGeom>
        </p:spPr>
        <p:txBody>
          <a:bodyPr anchor="ctr"/>
          <a:lstStyle>
            <a:lvl1pPr algn="ctr">
              <a:defRPr sz="4000">
                <a:solidFill>
                  <a:srgbClr val="252E44"/>
                </a:solidFill>
              </a:defRPr>
            </a:lvl1pPr>
          </a:lstStyle>
          <a:p>
            <a:r>
              <a:rPr lang="fr-FR"/>
              <a:t>Modifiez le style du titre</a:t>
            </a:r>
            <a:endParaRPr lang="fr-FR" dirty="0"/>
          </a:p>
        </p:txBody>
      </p:sp>
      <p:sp>
        <p:nvSpPr>
          <p:cNvPr id="3" name="Sous-titre 2"/>
          <p:cNvSpPr>
            <a:spLocks noGrp="1"/>
          </p:cNvSpPr>
          <p:nvPr>
            <p:ph type="subTitle" idx="1"/>
          </p:nvPr>
        </p:nvSpPr>
        <p:spPr>
          <a:xfrm>
            <a:off x="1371600" y="3946453"/>
            <a:ext cx="6400800" cy="5652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cxnSp>
        <p:nvCxnSpPr>
          <p:cNvPr id="13" name="Connecteur droit 12"/>
          <p:cNvCxnSpPr>
            <a:stCxn id="2" idx="1"/>
          </p:cNvCxnSpPr>
          <p:nvPr userDrawn="1"/>
        </p:nvCxnSpPr>
        <p:spPr>
          <a:xfrm flipH="1" flipV="1">
            <a:off x="2" y="2850357"/>
            <a:ext cx="685799" cy="4042"/>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H="1" flipV="1">
            <a:off x="8458201" y="2850357"/>
            <a:ext cx="685799" cy="4042"/>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1" name="Rectangle 10"/>
          <p:cNvSpPr/>
          <p:nvPr userDrawn="1"/>
        </p:nvSpPr>
        <p:spPr>
          <a:xfrm>
            <a:off x="7612062" y="1"/>
            <a:ext cx="1531938" cy="482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8432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7" name="Rectangle 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title"/>
          </p:nvPr>
        </p:nvSpPr>
        <p:spPr>
          <a:xfrm>
            <a:off x="457201" y="516014"/>
            <a:ext cx="3008313" cy="871538"/>
          </a:xfrm>
          <a:prstGeom prst="rect">
            <a:avLst/>
          </a:prstGeo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3575050" y="516014"/>
            <a:ext cx="5111750"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1" y="1387552"/>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endParaRPr lang="fr-FR" dirty="0"/>
          </a:p>
        </p:txBody>
      </p:sp>
      <p:sp>
        <p:nvSpPr>
          <p:cNvPr id="6" name="Espace réservé du numéro de diapositive 12"/>
          <p:cNvSpPr>
            <a:spLocks noGrp="1"/>
          </p:cNvSpPr>
          <p:nvPr>
            <p:ph type="sldNum" sz="quarter" idx="11"/>
          </p:nvPr>
        </p:nvSpPr>
        <p:spPr/>
        <p:txBody>
          <a:bodyPr/>
          <a:lstStyle>
            <a:lvl1pPr>
              <a:defRPr/>
            </a:lvl1pPr>
          </a:lstStyle>
          <a:p>
            <a:pPr>
              <a:defRPr/>
            </a:pPr>
            <a:fld id="{101ED241-2EF3-2448-8305-7DDC6310DFD4}" type="slidenum">
              <a:rPr lang="fr-FR"/>
              <a:pPr>
                <a:defRPr/>
              </a:pPr>
              <a:t>‹N°›</a:t>
            </a:fld>
            <a:endParaRPr lang="fr-FR" dirty="0"/>
          </a:p>
        </p:txBody>
      </p:sp>
    </p:spTree>
    <p:extLst>
      <p:ext uri="{BB962C8B-B14F-4D97-AF65-F5344CB8AC3E}">
        <p14:creationId xmlns:p14="http://schemas.microsoft.com/office/powerpoint/2010/main" val="340036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endParaRPr lang="fr-FR" dirty="0"/>
          </a:p>
        </p:txBody>
      </p:sp>
      <p:sp>
        <p:nvSpPr>
          <p:cNvPr id="6" name="Espace réservé du numéro de diapositive 12"/>
          <p:cNvSpPr>
            <a:spLocks noGrp="1"/>
          </p:cNvSpPr>
          <p:nvPr>
            <p:ph type="sldNum" sz="quarter" idx="11"/>
          </p:nvPr>
        </p:nvSpPr>
        <p:spPr/>
        <p:txBody>
          <a:bodyPr/>
          <a:lstStyle>
            <a:lvl1pPr>
              <a:defRPr/>
            </a:lvl1pPr>
          </a:lstStyle>
          <a:p>
            <a:pPr>
              <a:defRPr/>
            </a:pPr>
            <a:fld id="{6B48FF6B-AE4E-AB4B-9894-DA3A29CB252B}" type="slidenum">
              <a:rPr lang="fr-FR"/>
              <a:pPr>
                <a:defRPr/>
              </a:pPr>
              <a:t>‹N°›</a:t>
            </a:fld>
            <a:endParaRPr lang="fr-FR" dirty="0"/>
          </a:p>
        </p:txBody>
      </p:sp>
      <p:sp>
        <p:nvSpPr>
          <p:cNvPr id="7" name="Rectangle 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02796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Titre 14"/>
          <p:cNvSpPr>
            <a:spLocks noGrp="1"/>
          </p:cNvSpPr>
          <p:nvPr>
            <p:ph type="title"/>
          </p:nvPr>
        </p:nvSpPr>
        <p:spPr/>
        <p:txBody>
          <a:bodyPr/>
          <a:lstStyle/>
          <a:p>
            <a:r>
              <a:rPr lang="fr-FR"/>
              <a:t>Modifiez le style du titre</a:t>
            </a:r>
          </a:p>
        </p:txBody>
      </p:sp>
      <p:sp>
        <p:nvSpPr>
          <p:cNvPr id="4" name="Espace réservé du pied de page 11"/>
          <p:cNvSpPr>
            <a:spLocks noGrp="1"/>
          </p:cNvSpPr>
          <p:nvPr>
            <p:ph type="ftr" sz="quarter" idx="10"/>
          </p:nvPr>
        </p:nvSpPr>
        <p:spPr/>
        <p:txBody>
          <a:bodyPr/>
          <a:lstStyle>
            <a:lvl1pPr>
              <a:defRPr/>
            </a:lvl1pPr>
          </a:lstStyle>
          <a:p>
            <a:pPr>
              <a:defRPr/>
            </a:pPr>
            <a:endParaRPr lang="fr-FR" dirty="0"/>
          </a:p>
        </p:txBody>
      </p:sp>
      <p:sp>
        <p:nvSpPr>
          <p:cNvPr id="5" name="Espace réservé du numéro de diapositive 12"/>
          <p:cNvSpPr>
            <a:spLocks noGrp="1"/>
          </p:cNvSpPr>
          <p:nvPr>
            <p:ph type="sldNum" sz="quarter" idx="11"/>
          </p:nvPr>
        </p:nvSpPr>
        <p:spPr/>
        <p:txBody>
          <a:bodyPr/>
          <a:lstStyle>
            <a:lvl1pPr>
              <a:defRPr/>
            </a:lvl1pPr>
          </a:lstStyle>
          <a:p>
            <a:pPr>
              <a:defRPr/>
            </a:pPr>
            <a:fld id="{3E01F4D6-7F2B-FE4B-9B8A-79743AC18E72}" type="slidenum">
              <a:rPr lang="fr-FR"/>
              <a:pPr>
                <a:defRPr/>
              </a:pPr>
              <a:t>‹N°›</a:t>
            </a:fld>
            <a:endParaRPr lang="fr-FR" dirty="0"/>
          </a:p>
        </p:txBody>
      </p:sp>
    </p:spTree>
    <p:extLst>
      <p:ext uri="{BB962C8B-B14F-4D97-AF65-F5344CB8AC3E}">
        <p14:creationId xmlns:p14="http://schemas.microsoft.com/office/powerpoint/2010/main" val="275760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6" name="Rectangle 5"/>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vertical 2"/>
          <p:cNvSpPr>
            <a:spLocks noGrp="1"/>
          </p:cNvSpPr>
          <p:nvPr>
            <p:ph type="body" orient="vert" idx="1"/>
          </p:nvPr>
        </p:nvSpPr>
        <p:spPr>
          <a:xfrm>
            <a:off x="457200" y="586979"/>
            <a:ext cx="6019800" cy="43886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Titre vertical 19"/>
          <p:cNvSpPr>
            <a:spLocks noGrp="1"/>
          </p:cNvSpPr>
          <p:nvPr>
            <p:ph type="title" orient="vert"/>
          </p:nvPr>
        </p:nvSpPr>
        <p:spPr>
          <a:xfrm>
            <a:off x="6647415" y="586979"/>
            <a:ext cx="1827843" cy="4388644"/>
          </a:xfrm>
        </p:spPr>
        <p:txBody>
          <a:bodyPr vert="eaVert"/>
          <a:lstStyle/>
          <a:p>
            <a:r>
              <a:rPr lang="fr-FR"/>
              <a:t>Modifiez le style du titre</a:t>
            </a:r>
            <a:endParaRPr lang="fr-FR" dirty="0"/>
          </a:p>
        </p:txBody>
      </p:sp>
      <p:sp>
        <p:nvSpPr>
          <p:cNvPr id="4" name="Espace réservé du pied de page 11"/>
          <p:cNvSpPr>
            <a:spLocks noGrp="1"/>
          </p:cNvSpPr>
          <p:nvPr>
            <p:ph type="ftr" sz="quarter" idx="10"/>
          </p:nvPr>
        </p:nvSpPr>
        <p:spPr/>
        <p:txBody>
          <a:bodyPr/>
          <a:lstStyle>
            <a:lvl1pPr>
              <a:defRPr/>
            </a:lvl1pPr>
          </a:lstStyle>
          <a:p>
            <a:pPr>
              <a:defRPr/>
            </a:pPr>
            <a:endParaRPr lang="fr-FR" dirty="0"/>
          </a:p>
        </p:txBody>
      </p:sp>
      <p:sp>
        <p:nvSpPr>
          <p:cNvPr id="5" name="Espace réservé du numéro de diapositive 12"/>
          <p:cNvSpPr>
            <a:spLocks noGrp="1"/>
          </p:cNvSpPr>
          <p:nvPr>
            <p:ph type="sldNum" sz="quarter" idx="11"/>
          </p:nvPr>
        </p:nvSpPr>
        <p:spPr/>
        <p:txBody>
          <a:bodyPr/>
          <a:lstStyle>
            <a:lvl1pPr>
              <a:defRPr/>
            </a:lvl1pPr>
          </a:lstStyle>
          <a:p>
            <a:pPr>
              <a:defRPr/>
            </a:pPr>
            <a:fld id="{5DA13332-21D9-6C4F-AB50-7D40A53C185E}" type="slidenum">
              <a:rPr lang="fr-FR"/>
              <a:pPr>
                <a:defRPr/>
              </a:pPr>
              <a:t>‹N°›</a:t>
            </a:fld>
            <a:endParaRPr lang="fr-FR" dirty="0"/>
          </a:p>
        </p:txBody>
      </p:sp>
      <p:cxnSp>
        <p:nvCxnSpPr>
          <p:cNvPr id="7" name="Connecteur droit 6"/>
          <p:cNvCxnSpPr/>
          <p:nvPr userDrawn="1"/>
        </p:nvCxnSpPr>
        <p:spPr>
          <a:xfrm flipV="1">
            <a:off x="8391525" y="337153"/>
            <a:ext cx="0" cy="34171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5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p:nvSpPr>
        <p:spPr bwMode="auto">
          <a:xfrm>
            <a:off x="3335338" y="869157"/>
            <a:ext cx="4119562" cy="360760"/>
          </a:xfrm>
          <a:prstGeom prst="rect">
            <a:avLst/>
          </a:prstGeom>
          <a:noFill/>
          <a:ln>
            <a:noFill/>
          </a:ln>
          <a:extLst/>
        </p:spPr>
        <p:txBody>
          <a:bodyPr lIns="0" tIns="0" rIns="0" bIns="0" anchor="ctr"/>
          <a:lstStyle>
            <a:lvl1pPr marL="342900" indent="-342900">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cxnSp>
        <p:nvCxnSpPr>
          <p:cNvPr id="5" name="Connecteur droit 4"/>
          <p:cNvCxnSpPr/>
          <p:nvPr userDrawn="1"/>
        </p:nvCxnSpPr>
        <p:spPr>
          <a:xfrm flipH="1">
            <a:off x="0" y="2850356"/>
            <a:ext cx="9144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6" name="Image 13" descr="LOGO_AMU_RV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2330" y="1009651"/>
            <a:ext cx="2339340" cy="803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317500" y="61913"/>
            <a:ext cx="1582738" cy="42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2"/>
          <p:cNvSpPr>
            <a:spLocks noGrp="1"/>
          </p:cNvSpPr>
          <p:nvPr>
            <p:ph type="body" idx="1"/>
          </p:nvPr>
        </p:nvSpPr>
        <p:spPr>
          <a:xfrm>
            <a:off x="722313" y="3087144"/>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2" name="Titre 1"/>
          <p:cNvSpPr>
            <a:spLocks noGrp="1"/>
          </p:cNvSpPr>
          <p:nvPr>
            <p:ph type="title"/>
          </p:nvPr>
        </p:nvSpPr>
        <p:spPr>
          <a:xfrm>
            <a:off x="722313" y="2179746"/>
            <a:ext cx="7772400" cy="1354970"/>
          </a:xfrm>
          <a:prstGeom prst="rect">
            <a:avLst/>
          </a:prstGeom>
        </p:spPr>
        <p:txBody>
          <a:bodyPr>
            <a:normAutofit/>
          </a:bodyPr>
          <a:lstStyle>
            <a:lvl1pPr algn="ctr">
              <a:defRPr sz="4000" b="1" cap="none"/>
            </a:lvl1pPr>
          </a:lstStyle>
          <a:p>
            <a:r>
              <a:rPr lang="fr-FR"/>
              <a:t>Modifiez le style du titre</a:t>
            </a:r>
            <a:endParaRPr lang="fr-FR" dirty="0"/>
          </a:p>
        </p:txBody>
      </p:sp>
      <p:sp>
        <p:nvSpPr>
          <p:cNvPr id="8" name="Espace réservé du pied de page 14"/>
          <p:cNvSpPr>
            <a:spLocks noGrp="1"/>
          </p:cNvSpPr>
          <p:nvPr>
            <p:ph type="ftr" sz="quarter" idx="10"/>
          </p:nvPr>
        </p:nvSpPr>
        <p:spPr>
          <a:xfrm>
            <a:off x="1738314" y="127398"/>
            <a:ext cx="5667375" cy="301228"/>
          </a:xfrm>
        </p:spPr>
        <p:txBody>
          <a:bodyPr/>
          <a:lstStyle>
            <a:lvl1pPr algn="ctr">
              <a:defRPr/>
            </a:lvl1pPr>
          </a:lstStyle>
          <a:p>
            <a:pPr>
              <a:defRPr/>
            </a:pPr>
            <a:endParaRPr lang="fr-FR" dirty="0"/>
          </a:p>
        </p:txBody>
      </p:sp>
      <p:sp>
        <p:nvSpPr>
          <p:cNvPr id="9" name="Espace réservé du numéro de diapositive 15"/>
          <p:cNvSpPr>
            <a:spLocks noGrp="1"/>
          </p:cNvSpPr>
          <p:nvPr>
            <p:ph type="sldNum" sz="quarter" idx="11"/>
          </p:nvPr>
        </p:nvSpPr>
        <p:spPr/>
        <p:txBody>
          <a:bodyPr/>
          <a:lstStyle>
            <a:lvl1pPr>
              <a:defRPr/>
            </a:lvl1pPr>
          </a:lstStyle>
          <a:p>
            <a:pPr>
              <a:defRPr/>
            </a:pPr>
            <a:fld id="{721F9160-95F5-3A43-8F66-4DB16E9435EB}" type="slidenum">
              <a:rPr lang="fr-FR"/>
              <a:pPr>
                <a:defRPr/>
              </a:pPr>
              <a:t>‹N°›</a:t>
            </a:fld>
            <a:endParaRPr lang="fr-FR" dirty="0"/>
          </a:p>
        </p:txBody>
      </p:sp>
      <p:sp>
        <p:nvSpPr>
          <p:cNvPr id="12" name="Rectangle 11"/>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05349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a:t>Modifiez le style du titre</a:t>
            </a:r>
            <a:endParaRPr lang="fr-FR" dirty="0"/>
          </a:p>
        </p:txBody>
      </p:sp>
      <p:sp>
        <p:nvSpPr>
          <p:cNvPr id="3" name="Espace réservé du pied de page 11"/>
          <p:cNvSpPr>
            <a:spLocks noGrp="1"/>
          </p:cNvSpPr>
          <p:nvPr>
            <p:ph type="ftr" sz="quarter" idx="10"/>
          </p:nvPr>
        </p:nvSpPr>
        <p:spPr/>
        <p:txBody>
          <a:bodyPr/>
          <a:lstStyle>
            <a:lvl1pPr>
              <a:defRPr/>
            </a:lvl1pPr>
          </a:lstStyle>
          <a:p>
            <a:pPr>
              <a:defRPr/>
            </a:pPr>
            <a:endParaRPr lang="fr-FR" dirty="0"/>
          </a:p>
        </p:txBody>
      </p:sp>
      <p:sp>
        <p:nvSpPr>
          <p:cNvPr id="4" name="Espace réservé du numéro de diapositive 12"/>
          <p:cNvSpPr>
            <a:spLocks noGrp="1"/>
          </p:cNvSpPr>
          <p:nvPr>
            <p:ph type="sldNum" sz="quarter" idx="11"/>
          </p:nvPr>
        </p:nvSpPr>
        <p:spPr/>
        <p:txBody>
          <a:bodyPr/>
          <a:lstStyle>
            <a:lvl1pPr>
              <a:defRPr/>
            </a:lvl1pPr>
          </a:lstStyle>
          <a:p>
            <a:pPr>
              <a:defRPr/>
            </a:pPr>
            <a:fld id="{DE0F2CC0-D350-5C4F-A4A1-968702356872}" type="slidenum">
              <a:rPr lang="fr-FR"/>
              <a:pPr>
                <a:defRPr/>
              </a:pPr>
              <a:t>‹N°›</a:t>
            </a:fld>
            <a:endParaRPr lang="fr-FR" dirty="0"/>
          </a:p>
        </p:txBody>
      </p:sp>
    </p:spTree>
    <p:extLst>
      <p:ext uri="{BB962C8B-B14F-4D97-AF65-F5344CB8AC3E}">
        <p14:creationId xmlns:p14="http://schemas.microsoft.com/office/powerpoint/2010/main" val="206245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Titre 12"/>
          <p:cNvSpPr>
            <a:spLocks noGrp="1"/>
          </p:cNvSpPr>
          <p:nvPr>
            <p:ph type="title"/>
          </p:nvPr>
        </p:nvSpPr>
        <p:spPr/>
        <p:txBody>
          <a:bodyPr/>
          <a:lstStyle/>
          <a:p>
            <a:r>
              <a:rPr lang="fr-FR"/>
              <a:t>Modifiez le style du titre</a:t>
            </a:r>
          </a:p>
        </p:txBody>
      </p:sp>
      <p:sp>
        <p:nvSpPr>
          <p:cNvPr id="4" name="Espace réservé du pied de page 11"/>
          <p:cNvSpPr>
            <a:spLocks noGrp="1"/>
          </p:cNvSpPr>
          <p:nvPr>
            <p:ph type="ftr" sz="quarter" idx="10"/>
          </p:nvPr>
        </p:nvSpPr>
        <p:spPr/>
        <p:txBody>
          <a:bodyPr/>
          <a:lstStyle>
            <a:lvl1pPr>
              <a:defRPr/>
            </a:lvl1pPr>
          </a:lstStyle>
          <a:p>
            <a:pPr>
              <a:defRPr/>
            </a:pPr>
            <a:endParaRPr lang="fr-FR" dirty="0"/>
          </a:p>
        </p:txBody>
      </p:sp>
      <p:sp>
        <p:nvSpPr>
          <p:cNvPr id="5" name="Espace réservé du numéro de diapositive 12"/>
          <p:cNvSpPr>
            <a:spLocks noGrp="1"/>
          </p:cNvSpPr>
          <p:nvPr>
            <p:ph type="sldNum" sz="quarter" idx="11"/>
          </p:nvPr>
        </p:nvSpPr>
        <p:spPr/>
        <p:txBody>
          <a:bodyPr/>
          <a:lstStyle>
            <a:lvl1pPr>
              <a:defRPr/>
            </a:lvl1pPr>
          </a:lstStyle>
          <a:p>
            <a:pPr>
              <a:defRPr/>
            </a:pPr>
            <a:fld id="{1105F73E-D302-7A49-9D49-5CFFB39DEAD8}" type="slidenum">
              <a:rPr lang="fr-FR"/>
              <a:pPr>
                <a:defRPr/>
              </a:pPr>
              <a:t>‹N°›</a:t>
            </a:fld>
            <a:endParaRPr lang="fr-FR" dirty="0"/>
          </a:p>
        </p:txBody>
      </p:sp>
    </p:spTree>
    <p:extLst>
      <p:ext uri="{BB962C8B-B14F-4D97-AF65-F5344CB8AC3E}">
        <p14:creationId xmlns:p14="http://schemas.microsoft.com/office/powerpoint/2010/main" val="393674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a:t>Modifiez le style du titre</a:t>
            </a:r>
          </a:p>
        </p:txBody>
      </p:sp>
      <p:sp>
        <p:nvSpPr>
          <p:cNvPr id="3" name="Espace réservé du pied de page 11"/>
          <p:cNvSpPr>
            <a:spLocks noGrp="1"/>
          </p:cNvSpPr>
          <p:nvPr>
            <p:ph type="ftr" sz="quarter" idx="10"/>
          </p:nvPr>
        </p:nvSpPr>
        <p:spPr/>
        <p:txBody>
          <a:bodyPr/>
          <a:lstStyle>
            <a:lvl1pPr>
              <a:defRPr/>
            </a:lvl1pPr>
          </a:lstStyle>
          <a:p>
            <a:pPr>
              <a:defRPr/>
            </a:pPr>
            <a:endParaRPr lang="fr-FR" dirty="0"/>
          </a:p>
        </p:txBody>
      </p:sp>
      <p:sp>
        <p:nvSpPr>
          <p:cNvPr id="4" name="Espace réservé du numéro de diapositive 12"/>
          <p:cNvSpPr>
            <a:spLocks noGrp="1"/>
          </p:cNvSpPr>
          <p:nvPr>
            <p:ph type="sldNum" sz="quarter" idx="11"/>
          </p:nvPr>
        </p:nvSpPr>
        <p:spPr/>
        <p:txBody>
          <a:bodyPr/>
          <a:lstStyle>
            <a:lvl1pPr>
              <a:defRPr/>
            </a:lvl1pPr>
          </a:lstStyle>
          <a:p>
            <a:pPr>
              <a:defRPr/>
            </a:pPr>
            <a:fld id="{64907555-CBA5-0047-88BE-4AF3BB82ECE4}" type="slidenum">
              <a:rPr lang="fr-FR"/>
              <a:pPr>
                <a:defRPr/>
              </a:pPr>
              <a:t>‹N°›</a:t>
            </a:fld>
            <a:endParaRPr lang="fr-FR" dirty="0"/>
          </a:p>
        </p:txBody>
      </p:sp>
    </p:spTree>
    <p:extLst>
      <p:ext uri="{BB962C8B-B14F-4D97-AF65-F5344CB8AC3E}">
        <p14:creationId xmlns:p14="http://schemas.microsoft.com/office/powerpoint/2010/main" val="363952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1" y="1200151"/>
            <a:ext cx="3741969" cy="3394472"/>
          </a:xfrm>
        </p:spPr>
        <p:txBody>
          <a:bodyPr lIns="0" t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1" y="1200151"/>
            <a:ext cx="3741969" cy="3394472"/>
          </a:xfrm>
        </p:spPr>
        <p:txBody>
          <a:bodyPr l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Titre 15"/>
          <p:cNvSpPr>
            <a:spLocks noGrp="1"/>
          </p:cNvSpPr>
          <p:nvPr>
            <p:ph type="title"/>
          </p:nvPr>
        </p:nvSpPr>
        <p:spPr/>
        <p:txBody>
          <a:bodyPr/>
          <a:lstStyle/>
          <a:p>
            <a:r>
              <a:rPr lang="fr-FR"/>
              <a:t>Modifiez le style du titre</a:t>
            </a:r>
          </a:p>
        </p:txBody>
      </p:sp>
      <p:sp>
        <p:nvSpPr>
          <p:cNvPr id="5" name="Espace réservé du pied de page 11"/>
          <p:cNvSpPr>
            <a:spLocks noGrp="1"/>
          </p:cNvSpPr>
          <p:nvPr>
            <p:ph type="ftr" sz="quarter" idx="10"/>
          </p:nvPr>
        </p:nvSpPr>
        <p:spPr/>
        <p:txBody>
          <a:bodyPr/>
          <a:lstStyle>
            <a:lvl1pPr>
              <a:defRPr/>
            </a:lvl1pPr>
          </a:lstStyle>
          <a:p>
            <a:pPr>
              <a:defRPr/>
            </a:pPr>
            <a:endParaRPr lang="fr-FR" dirty="0"/>
          </a:p>
        </p:txBody>
      </p:sp>
      <p:sp>
        <p:nvSpPr>
          <p:cNvPr id="6" name="Espace réservé du numéro de diapositive 12"/>
          <p:cNvSpPr>
            <a:spLocks noGrp="1"/>
          </p:cNvSpPr>
          <p:nvPr>
            <p:ph type="sldNum" sz="quarter" idx="11"/>
          </p:nvPr>
        </p:nvSpPr>
        <p:spPr/>
        <p:txBody>
          <a:bodyPr/>
          <a:lstStyle>
            <a:lvl1pPr>
              <a:defRPr/>
            </a:lvl1pPr>
          </a:lstStyle>
          <a:p>
            <a:pPr>
              <a:defRPr/>
            </a:pPr>
            <a:fld id="{FA3E08B6-E9BE-D942-B2DA-2F979D281752}" type="slidenum">
              <a:rPr lang="fr-FR"/>
              <a:pPr>
                <a:defRPr/>
              </a:pPr>
              <a:t>‹N°›</a:t>
            </a:fld>
            <a:endParaRPr lang="fr-FR" dirty="0"/>
          </a:p>
        </p:txBody>
      </p:sp>
    </p:spTree>
    <p:extLst>
      <p:ext uri="{BB962C8B-B14F-4D97-AF65-F5344CB8AC3E}">
        <p14:creationId xmlns:p14="http://schemas.microsoft.com/office/powerpoint/2010/main" val="141626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6" y="1631156"/>
            <a:ext cx="4041775"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Titre 20"/>
          <p:cNvSpPr>
            <a:spLocks noGrp="1"/>
          </p:cNvSpPr>
          <p:nvPr>
            <p:ph type="title"/>
          </p:nvPr>
        </p:nvSpPr>
        <p:spPr/>
        <p:txBody>
          <a:bodyPr/>
          <a:lstStyle/>
          <a:p>
            <a:r>
              <a:rPr lang="fr-FR"/>
              <a:t>Modifiez le style du titre</a:t>
            </a:r>
          </a:p>
        </p:txBody>
      </p:sp>
      <p:sp>
        <p:nvSpPr>
          <p:cNvPr id="7" name="Espace réservé du pied de page 11"/>
          <p:cNvSpPr>
            <a:spLocks noGrp="1"/>
          </p:cNvSpPr>
          <p:nvPr>
            <p:ph type="ftr" sz="quarter" idx="10"/>
          </p:nvPr>
        </p:nvSpPr>
        <p:spPr/>
        <p:txBody>
          <a:bodyPr/>
          <a:lstStyle>
            <a:lvl1pPr>
              <a:defRPr/>
            </a:lvl1pPr>
          </a:lstStyle>
          <a:p>
            <a:pPr>
              <a:defRPr/>
            </a:pPr>
            <a:endParaRPr lang="fr-FR" dirty="0"/>
          </a:p>
        </p:txBody>
      </p:sp>
      <p:sp>
        <p:nvSpPr>
          <p:cNvPr id="8" name="Espace réservé du numéro de diapositive 12"/>
          <p:cNvSpPr>
            <a:spLocks noGrp="1"/>
          </p:cNvSpPr>
          <p:nvPr>
            <p:ph type="sldNum" sz="quarter" idx="11"/>
          </p:nvPr>
        </p:nvSpPr>
        <p:spPr/>
        <p:txBody>
          <a:bodyPr/>
          <a:lstStyle>
            <a:lvl1pPr>
              <a:defRPr/>
            </a:lvl1pPr>
          </a:lstStyle>
          <a:p>
            <a:pPr>
              <a:defRPr/>
            </a:pPr>
            <a:fld id="{A14FB542-72F1-AF43-9406-37DC7932295C}" type="slidenum">
              <a:rPr lang="fr-FR"/>
              <a:pPr>
                <a:defRPr/>
              </a:pPr>
              <a:t>‹N°›</a:t>
            </a:fld>
            <a:endParaRPr lang="fr-FR" dirty="0"/>
          </a:p>
        </p:txBody>
      </p:sp>
    </p:spTree>
    <p:extLst>
      <p:ext uri="{BB962C8B-B14F-4D97-AF65-F5344CB8AC3E}">
        <p14:creationId xmlns:p14="http://schemas.microsoft.com/office/powerpoint/2010/main" val="172821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a:t>Modifiez le style du titre</a:t>
            </a:r>
          </a:p>
        </p:txBody>
      </p:sp>
      <p:sp>
        <p:nvSpPr>
          <p:cNvPr id="3" name="Espace réservé du pied de page 11"/>
          <p:cNvSpPr>
            <a:spLocks noGrp="1"/>
          </p:cNvSpPr>
          <p:nvPr>
            <p:ph type="ftr" sz="quarter" idx="10"/>
          </p:nvPr>
        </p:nvSpPr>
        <p:spPr/>
        <p:txBody>
          <a:bodyPr/>
          <a:lstStyle>
            <a:lvl1pPr>
              <a:defRPr/>
            </a:lvl1pPr>
          </a:lstStyle>
          <a:p>
            <a:pPr>
              <a:defRPr/>
            </a:pPr>
            <a:endParaRPr lang="fr-FR" dirty="0"/>
          </a:p>
        </p:txBody>
      </p:sp>
      <p:sp>
        <p:nvSpPr>
          <p:cNvPr id="4" name="Espace réservé du numéro de diapositive 12"/>
          <p:cNvSpPr>
            <a:spLocks noGrp="1"/>
          </p:cNvSpPr>
          <p:nvPr>
            <p:ph type="sldNum" sz="quarter" idx="11"/>
          </p:nvPr>
        </p:nvSpPr>
        <p:spPr/>
        <p:txBody>
          <a:bodyPr/>
          <a:lstStyle>
            <a:lvl1pPr>
              <a:defRPr/>
            </a:lvl1pPr>
          </a:lstStyle>
          <a:p>
            <a:pPr>
              <a:defRPr/>
            </a:pPr>
            <a:fld id="{9EB8FC03-F3A1-944C-90A9-4E4D12AE8EC4}" type="slidenum">
              <a:rPr lang="fr-FR"/>
              <a:pPr>
                <a:defRPr/>
              </a:pPr>
              <a:t>‹N°›</a:t>
            </a:fld>
            <a:endParaRPr lang="fr-FR" dirty="0"/>
          </a:p>
        </p:txBody>
      </p:sp>
    </p:spTree>
    <p:extLst>
      <p:ext uri="{BB962C8B-B14F-4D97-AF65-F5344CB8AC3E}">
        <p14:creationId xmlns:p14="http://schemas.microsoft.com/office/powerpoint/2010/main" val="344622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1"/>
          <p:cNvSpPr>
            <a:spLocks noGrp="1"/>
          </p:cNvSpPr>
          <p:nvPr>
            <p:ph type="ftr" sz="quarter" idx="10"/>
          </p:nvPr>
        </p:nvSpPr>
        <p:spPr/>
        <p:txBody>
          <a:bodyPr/>
          <a:lstStyle>
            <a:lvl1pPr>
              <a:defRPr/>
            </a:lvl1pPr>
          </a:lstStyle>
          <a:p>
            <a:pPr>
              <a:defRPr/>
            </a:pPr>
            <a:endParaRPr lang="fr-FR" dirty="0"/>
          </a:p>
        </p:txBody>
      </p:sp>
      <p:sp>
        <p:nvSpPr>
          <p:cNvPr id="3" name="Espace réservé du numéro de diapositive 12"/>
          <p:cNvSpPr>
            <a:spLocks noGrp="1"/>
          </p:cNvSpPr>
          <p:nvPr>
            <p:ph type="sldNum" sz="quarter" idx="11"/>
          </p:nvPr>
        </p:nvSpPr>
        <p:spPr/>
        <p:txBody>
          <a:bodyPr/>
          <a:lstStyle>
            <a:lvl1pPr>
              <a:defRPr/>
            </a:lvl1pPr>
          </a:lstStyle>
          <a:p>
            <a:pPr>
              <a:defRPr/>
            </a:pPr>
            <a:fld id="{BA74C39F-01C2-E142-A242-98DFD306E142}" type="slidenum">
              <a:rPr lang="fr-FR"/>
              <a:pPr>
                <a:defRPr/>
              </a:pPr>
              <a:t>‹N°›</a:t>
            </a:fld>
            <a:endParaRPr lang="fr-FR" dirty="0"/>
          </a:p>
        </p:txBody>
      </p:sp>
      <p:sp>
        <p:nvSpPr>
          <p:cNvPr id="4" name="Rectangle 3"/>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Tree>
    <p:extLst>
      <p:ext uri="{BB962C8B-B14F-4D97-AF65-F5344CB8AC3E}">
        <p14:creationId xmlns:p14="http://schemas.microsoft.com/office/powerpoint/2010/main" val="355940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 name="Group 9"/>
          <p:cNvGrpSpPr>
            <a:grpSpLocks/>
          </p:cNvGrpSpPr>
          <p:nvPr/>
        </p:nvGrpSpPr>
        <p:grpSpPr bwMode="auto">
          <a:xfrm rot="5400000">
            <a:off x="-1550350" y="2271396"/>
            <a:ext cx="4436475" cy="1007314"/>
            <a:chOff x="3353" y="7829"/>
            <a:chExt cx="5198" cy="1180"/>
          </a:xfrm>
          <a:solidFill>
            <a:srgbClr val="E7E8E8"/>
          </a:solidFill>
        </p:grpSpPr>
        <p:sp>
          <p:nvSpPr>
            <p:cNvPr id="23"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p>
          </p:txBody>
        </p:sp>
        <p:sp>
          <p:nvSpPr>
            <p:cNvPr id="24"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p>
          </p:txBody>
        </p:sp>
      </p:grpSp>
      <p:sp>
        <p:nvSpPr>
          <p:cNvPr id="1027" name="Espace réservé du texte 2"/>
          <p:cNvSpPr>
            <a:spLocks noGrp="1"/>
          </p:cNvSpPr>
          <p:nvPr>
            <p:ph type="body" idx="1"/>
          </p:nvPr>
        </p:nvSpPr>
        <p:spPr bwMode="auto">
          <a:xfrm>
            <a:off x="1062046" y="1200151"/>
            <a:ext cx="7624753"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11"/>
          <p:cNvSpPr>
            <a:spLocks noGrp="1"/>
          </p:cNvSpPr>
          <p:nvPr>
            <p:ph type="ftr" sz="quarter" idx="3"/>
          </p:nvPr>
        </p:nvSpPr>
        <p:spPr>
          <a:xfrm>
            <a:off x="1691266" y="128587"/>
            <a:ext cx="6664768" cy="301229"/>
          </a:xfrm>
          <a:prstGeom prst="rect">
            <a:avLst/>
          </a:prstGeom>
        </p:spPr>
        <p:txBody>
          <a:bodyPr vert="horz" wrap="square" lIns="91440" tIns="45720" rIns="91440" bIns="45720" numCol="1" anchor="ctr" anchorCtr="0" compatLnSpc="1">
            <a:prstTxWarp prst="textNoShape">
              <a:avLst/>
            </a:prstTxWarp>
          </a:bodyPr>
          <a:lstStyle>
            <a:lvl1pPr marL="0" marR="0" indent="0" algn="l" defTabSz="457200" rtl="0" eaLnBrk="1" fontAlgn="base" latinLnBrk="0" hangingPunct="1">
              <a:lnSpc>
                <a:spcPct val="100000"/>
              </a:lnSpc>
              <a:spcBef>
                <a:spcPct val="0"/>
              </a:spcBef>
              <a:spcAft>
                <a:spcPct val="0"/>
              </a:spcAft>
              <a:buClrTx/>
              <a:buSzTx/>
              <a:buFontTx/>
              <a:buNone/>
              <a:tabLst/>
              <a:defRPr sz="1000" b="0">
                <a:solidFill>
                  <a:schemeClr val="bg1">
                    <a:lumMod val="50000"/>
                  </a:schemeClr>
                </a:solidFill>
                <a:latin typeface="Verdana"/>
                <a:cs typeface="Verdana"/>
              </a:defRPr>
            </a:lvl1pPr>
          </a:lstStyle>
          <a:p>
            <a:pPr>
              <a:defRPr/>
            </a:pPr>
            <a:endParaRPr lang="fr-FR" dirty="0"/>
          </a:p>
        </p:txBody>
      </p:sp>
      <p:sp>
        <p:nvSpPr>
          <p:cNvPr id="5" name="Ellipse 4"/>
          <p:cNvSpPr>
            <a:spLocks/>
          </p:cNvSpPr>
          <p:nvPr/>
        </p:nvSpPr>
        <p:spPr>
          <a:xfrm>
            <a:off x="8479987" y="178317"/>
            <a:ext cx="214824" cy="216000"/>
          </a:xfrm>
          <a:prstGeom prst="ellipse">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030" name="Image 3" descr="LOGO_AMU_RVB.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1" y="108347"/>
            <a:ext cx="1013714" cy="34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space réservé du numéro de diapositive 12"/>
          <p:cNvSpPr>
            <a:spLocks noGrp="1"/>
          </p:cNvSpPr>
          <p:nvPr>
            <p:ph type="sldNum" sz="quarter" idx="4"/>
          </p:nvPr>
        </p:nvSpPr>
        <p:spPr>
          <a:xfrm>
            <a:off x="8356034" y="225029"/>
            <a:ext cx="454025" cy="10596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a:solidFill>
                  <a:schemeClr val="bg1"/>
                </a:solidFill>
                <a:latin typeface="Arial"/>
                <a:cs typeface="Arial"/>
              </a:defRPr>
            </a:lvl1pPr>
          </a:lstStyle>
          <a:p>
            <a:pPr>
              <a:defRPr/>
            </a:pPr>
            <a:fld id="{6B5D263F-7ACE-9740-9441-ACD31CB0F002}" type="slidenum">
              <a:rPr lang="fr-FR"/>
              <a:pPr>
                <a:defRPr/>
              </a:pPr>
              <a:t>‹N°›</a:t>
            </a:fld>
            <a:endParaRPr lang="fr-FR" dirty="0"/>
          </a:p>
        </p:txBody>
      </p:sp>
      <p:cxnSp>
        <p:nvCxnSpPr>
          <p:cNvPr id="9" name="Connecteur droit 8"/>
          <p:cNvCxnSpPr/>
          <p:nvPr/>
        </p:nvCxnSpPr>
        <p:spPr>
          <a:xfrm flipV="1">
            <a:off x="8583045" y="0"/>
            <a:ext cx="0" cy="195263"/>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28" name="Espace réservé du titre 9"/>
          <p:cNvSpPr>
            <a:spLocks noGrp="1"/>
          </p:cNvSpPr>
          <p:nvPr>
            <p:ph type="title"/>
          </p:nvPr>
        </p:nvSpPr>
        <p:spPr bwMode="auto">
          <a:xfrm>
            <a:off x="457200" y="608037"/>
            <a:ext cx="8229600" cy="48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dirty="0"/>
              <a:t>Cliquez et modifiez le titre</a:t>
            </a:r>
          </a:p>
        </p:txBody>
      </p:sp>
      <p:cxnSp>
        <p:nvCxnSpPr>
          <p:cNvPr id="15" name="Connecteur droit 14"/>
          <p:cNvCxnSpPr/>
          <p:nvPr/>
        </p:nvCxnSpPr>
        <p:spPr>
          <a:xfrm flipH="1">
            <a:off x="2" y="712805"/>
            <a:ext cx="58543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1351" r:id="rId1"/>
    <p:sldLayoutId id="2147491352" r:id="rId2"/>
    <p:sldLayoutId id="2147491340" r:id="rId3"/>
    <p:sldLayoutId id="2147491353" r:id="rId4"/>
    <p:sldLayoutId id="2147491341" r:id="rId5"/>
    <p:sldLayoutId id="2147491342" r:id="rId6"/>
    <p:sldLayoutId id="2147491343" r:id="rId7"/>
    <p:sldLayoutId id="2147491344" r:id="rId8"/>
    <p:sldLayoutId id="2147491345" r:id="rId9"/>
    <p:sldLayoutId id="2147491346" r:id="rId10"/>
    <p:sldLayoutId id="2147491347" r:id="rId11"/>
    <p:sldLayoutId id="2147491348" r:id="rId12"/>
    <p:sldLayoutId id="2147491349" r:id="rId13"/>
  </p:sldLayoutIdLst>
  <p:hf hdr="0" dt="0"/>
  <p:txStyles>
    <p:titleStyle>
      <a:lvl1pPr algn="l" defTabSz="457200" rtl="0" eaLnBrk="1" fontAlgn="base" hangingPunct="1">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eaLnBrk="1" fontAlgn="base" hangingPunct="1">
        <a:spcBef>
          <a:spcPct val="0"/>
        </a:spcBef>
        <a:spcAft>
          <a:spcPct val="0"/>
        </a:spcAft>
        <a:defRPr sz="2600" b="1">
          <a:solidFill>
            <a:srgbClr val="2663B4"/>
          </a:solidFill>
          <a:latin typeface="Verdana" charset="0"/>
          <a:ea typeface="ＭＳ Ｐゴシック" charset="-128"/>
        </a:defRPr>
      </a:lvl6pPr>
      <a:lvl7pPr marL="914400" algn="l" defTabSz="457200" rtl="0" eaLnBrk="1" fontAlgn="base" hangingPunct="1">
        <a:spcBef>
          <a:spcPct val="0"/>
        </a:spcBef>
        <a:spcAft>
          <a:spcPct val="0"/>
        </a:spcAft>
        <a:defRPr sz="2600" b="1">
          <a:solidFill>
            <a:srgbClr val="2663B4"/>
          </a:solidFill>
          <a:latin typeface="Verdana" charset="0"/>
          <a:ea typeface="ＭＳ Ｐゴシック" charset="-128"/>
        </a:defRPr>
      </a:lvl7pPr>
      <a:lvl8pPr marL="1371600" algn="l" defTabSz="457200" rtl="0" eaLnBrk="1" fontAlgn="base" hangingPunct="1">
        <a:spcBef>
          <a:spcPct val="0"/>
        </a:spcBef>
        <a:spcAft>
          <a:spcPct val="0"/>
        </a:spcAft>
        <a:defRPr sz="2600" b="1">
          <a:solidFill>
            <a:srgbClr val="2663B4"/>
          </a:solidFill>
          <a:latin typeface="Verdana" charset="0"/>
          <a:ea typeface="ＭＳ Ｐゴシック" charset="-128"/>
        </a:defRPr>
      </a:lvl8pPr>
      <a:lvl9pPr marL="1828800" algn="l" defTabSz="457200" rtl="0" eaLnBrk="1" fontAlgn="base" hangingPunct="1">
        <a:spcBef>
          <a:spcPct val="0"/>
        </a:spcBef>
        <a:spcAft>
          <a:spcPct val="0"/>
        </a:spcAft>
        <a:defRPr sz="2600" b="1">
          <a:solidFill>
            <a:srgbClr val="2663B4"/>
          </a:solidFill>
          <a:latin typeface="Verdana" charset="0"/>
          <a:ea typeface="ＭＳ Ｐゴシック" charset="-128"/>
        </a:defRPr>
      </a:lvl9pPr>
    </p:titleStyle>
    <p:bodyStyle>
      <a:lvl1pPr marL="0" indent="0" algn="l" defTabSz="457200" rtl="0" eaLnBrk="1" fontAlgn="base" hangingPunct="1">
        <a:spcBef>
          <a:spcPct val="20000"/>
        </a:spcBef>
        <a:spcAft>
          <a:spcPct val="0"/>
        </a:spcAft>
        <a:buFont typeface="Arial" charset="0"/>
        <a:buNone/>
        <a:defRPr sz="1400" b="0" kern="1200">
          <a:solidFill>
            <a:schemeClr val="tx1"/>
          </a:solidFill>
          <a:latin typeface="Arial"/>
          <a:ea typeface="ＭＳ Ｐゴシック" charset="-128"/>
          <a:cs typeface="Arial"/>
        </a:defRPr>
      </a:lvl1pPr>
      <a:lvl2pPr marL="914400" indent="-457200" algn="l" defTabSz="457200" rtl="0" eaLnBrk="1" fontAlgn="base" hangingPunct="1">
        <a:spcBef>
          <a:spcPct val="20000"/>
        </a:spcBef>
        <a:spcAft>
          <a:spcPct val="0"/>
        </a:spcAft>
        <a:buClr>
          <a:srgbClr val="AFB1A5"/>
        </a:buClr>
        <a:buSzPct val="100000"/>
        <a:buFont typeface="Wingdings" charset="2"/>
        <a:buChar char=""/>
        <a:defRPr sz="1400" kern="1200">
          <a:solidFill>
            <a:schemeClr val="tx1"/>
          </a:solidFill>
          <a:latin typeface="Arial"/>
          <a:ea typeface="ＭＳ Ｐゴシック" charset="-128"/>
          <a:cs typeface="Arial"/>
        </a:defRPr>
      </a:lvl2pPr>
      <a:lvl3pPr marL="1200150" indent="-285750" algn="l" defTabSz="457200" rtl="0" eaLnBrk="1" fontAlgn="base" hangingPunct="1">
        <a:spcBef>
          <a:spcPct val="20000"/>
        </a:spcBef>
        <a:spcAft>
          <a:spcPct val="0"/>
        </a:spcAft>
        <a:buClr>
          <a:srgbClr val="AFB1A5"/>
        </a:buClr>
        <a:buSzPct val="130000"/>
        <a:buFont typeface="Arial"/>
        <a:buChar char="•"/>
        <a:defRPr sz="1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AFB1A5"/>
        </a:buClr>
        <a:buSzPct val="100000"/>
        <a:buFont typeface="Lucida Grande"/>
        <a:buChar char="»"/>
        <a:defRPr sz="14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AFB1A5"/>
        </a:buClr>
        <a:buSzPct val="90000"/>
        <a:buFont typeface="Lucida Grande"/>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bsn7.hypotheses.org/16" TargetMode="External"/><Relationship Id="rId2" Type="http://schemas.openxmlformats.org/officeDocument/2006/relationships/hyperlink" Target="http://openaccess.inist.fr/?Traduction-francaise-du-projet-d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a-rem.eu/" TargetMode="External"/><Relationship Id="rId2" Type="http://schemas.openxmlformats.org/officeDocument/2006/relationships/hyperlink" Target="https://www.edpsciences.org/fr/" TargetMode="Externa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s://hal-amu.archives-ouvertes.fr/" TargetMode="External"/><Relationship Id="rId2" Type="http://schemas.openxmlformats.org/officeDocument/2006/relationships/hyperlink" Target="https://blogdroiteuropeen.com/" TargetMode="External"/><Relationship Id="rId1" Type="http://schemas.openxmlformats.org/officeDocument/2006/relationships/slideLayout" Target="../slideLayouts/slideLayout4.xml"/><Relationship Id="rId6" Type="http://schemas.openxmlformats.org/officeDocument/2006/relationships/hyperlink" Target="http://openaccess.couperin.org/" TargetMode="External"/><Relationship Id="rId5" Type="http://schemas.openxmlformats.org/officeDocument/2006/relationships/hyperlink" Target="http://ethiquedroit.hypotheses.org/" TargetMode="External"/><Relationship Id="rId4" Type="http://schemas.openxmlformats.org/officeDocument/2006/relationships/hyperlink" Target="http://oaamu.hypotheses.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hernanpc/"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800" dirty="0"/>
              <a:t>Journée Open Access AMU </a:t>
            </a:r>
            <a:br>
              <a:rPr lang="fr-FR" dirty="0"/>
            </a:br>
            <a:r>
              <a:rPr lang="fr-FR" sz="2400" i="1" dirty="0"/>
              <a:t>La loi pour une République numérique </a:t>
            </a:r>
            <a:br>
              <a:rPr lang="fr-FR" sz="2400" i="1" dirty="0"/>
            </a:br>
            <a:r>
              <a:rPr lang="fr-FR" sz="2400" i="1" dirty="0"/>
              <a:t>du 7 octobre 2016</a:t>
            </a:r>
            <a:br>
              <a:rPr lang="fr-FR" sz="2400" i="1" dirty="0"/>
            </a:br>
            <a:r>
              <a:rPr lang="fr-FR" sz="2400" i="1" dirty="0"/>
              <a:t>et la notion de </a:t>
            </a:r>
            <a:r>
              <a:rPr lang="fr-FR" sz="2400" i="1" dirty="0" err="1"/>
              <a:t>postprint</a:t>
            </a:r>
            <a:endParaRPr lang="fr-FR" sz="2400" dirty="0"/>
          </a:p>
        </p:txBody>
      </p:sp>
      <p:sp>
        <p:nvSpPr>
          <p:cNvPr id="3" name="Sous-titre 2"/>
          <p:cNvSpPr>
            <a:spLocks noGrp="1"/>
          </p:cNvSpPr>
          <p:nvPr>
            <p:ph type="subTitle" idx="1"/>
          </p:nvPr>
        </p:nvSpPr>
        <p:spPr>
          <a:xfrm>
            <a:off x="824345" y="3946453"/>
            <a:ext cx="7315200" cy="565295"/>
          </a:xfrm>
        </p:spPr>
        <p:txBody>
          <a:bodyPr/>
          <a:lstStyle/>
          <a:p>
            <a:r>
              <a:rPr lang="fr-FR" dirty="0"/>
              <a:t>Isabelle Gras, conservateur de bibliothèque (SCD AMU)</a:t>
            </a:r>
          </a:p>
          <a:p>
            <a:r>
              <a:rPr lang="fr-FR" dirty="0"/>
              <a:t>Philippe Mouron, Maître de conférences HDR en droit privé (LID2MS – AMU)</a:t>
            </a:r>
          </a:p>
        </p:txBody>
      </p:sp>
      <p:sp>
        <p:nvSpPr>
          <p:cNvPr id="4" name="Espace réservé du numéro de diapositive 3"/>
          <p:cNvSpPr>
            <a:spLocks noGrp="1"/>
          </p:cNvSpPr>
          <p:nvPr>
            <p:ph type="sldNum" sz="quarter" idx="4294967295"/>
          </p:nvPr>
        </p:nvSpPr>
        <p:spPr>
          <a:xfrm>
            <a:off x="8356034" y="225029"/>
            <a:ext cx="454025" cy="105965"/>
          </a:xfrm>
        </p:spPr>
        <p:txBody>
          <a:bodyPr/>
          <a:lstStyle/>
          <a:p>
            <a:pPr>
              <a:defRPr/>
            </a:pPr>
            <a:fld id="{FFD1EE9B-3B4B-FA4C-A80D-5BB5E5798D7C}" type="slidenum">
              <a:rPr lang="fr-FR" smtClean="0"/>
              <a:pPr>
                <a:defRPr/>
              </a:pPr>
              <a:t>1</a:t>
            </a:fld>
            <a:endParaRPr lang="fr-FR"/>
          </a:p>
        </p:txBody>
      </p:sp>
    </p:spTree>
    <p:extLst>
      <p:ext uri="{BB962C8B-B14F-4D97-AF65-F5344CB8AC3E}">
        <p14:creationId xmlns:p14="http://schemas.microsoft.com/office/powerpoint/2010/main" val="124633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Un enjeu de politique publique </a:t>
            </a:r>
            <a:br>
              <a:rPr lang="fr-FR" dirty="0"/>
            </a:br>
            <a:br>
              <a:rPr lang="fr-FR" dirty="0"/>
            </a:br>
            <a:r>
              <a:rPr lang="fr-FR" dirty="0"/>
              <a:t> </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10</a:t>
            </a:fld>
            <a:endParaRPr lang="fr-FR" dirty="0"/>
          </a:p>
        </p:txBody>
      </p:sp>
      <p:sp>
        <p:nvSpPr>
          <p:cNvPr id="6" name="Espace réservé du contenu 5"/>
          <p:cNvSpPr>
            <a:spLocks noGrp="1"/>
          </p:cNvSpPr>
          <p:nvPr>
            <p:ph idx="1"/>
          </p:nvPr>
        </p:nvSpPr>
        <p:spPr>
          <a:xfrm>
            <a:off x="725715" y="1509486"/>
            <a:ext cx="7953828" cy="3085137"/>
          </a:xfrm>
        </p:spPr>
        <p:txBody>
          <a:bodyPr/>
          <a:lstStyle/>
          <a:p>
            <a:endParaRPr lang="fr-FR" dirty="0"/>
          </a:p>
        </p:txBody>
      </p:sp>
      <p:pic>
        <p:nvPicPr>
          <p:cNvPr id="2" name="Image 1"/>
          <p:cNvPicPr>
            <a:picLocks noChangeAspect="1"/>
          </p:cNvPicPr>
          <p:nvPr/>
        </p:nvPicPr>
        <p:blipFill>
          <a:blip r:embed="rId2"/>
          <a:stretch>
            <a:fillRect/>
          </a:stretch>
        </p:blipFill>
        <p:spPr>
          <a:xfrm>
            <a:off x="805543" y="1731819"/>
            <a:ext cx="8247732" cy="3089564"/>
          </a:xfrm>
          <a:prstGeom prst="rect">
            <a:avLst/>
          </a:prstGeom>
        </p:spPr>
      </p:pic>
    </p:spTree>
    <p:extLst>
      <p:ext uri="{BB962C8B-B14F-4D97-AF65-F5344CB8AC3E}">
        <p14:creationId xmlns:p14="http://schemas.microsoft.com/office/powerpoint/2010/main" val="319628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6089353" y="2842531"/>
            <a:ext cx="2065521" cy="2300969"/>
          </a:xfrm>
          <a:prstGeom prst="rect">
            <a:avLst/>
          </a:prstGeom>
        </p:spPr>
      </p:pic>
      <p:sp>
        <p:nvSpPr>
          <p:cNvPr id="3" name="Titre 2"/>
          <p:cNvSpPr>
            <a:spLocks noGrp="1"/>
          </p:cNvSpPr>
          <p:nvPr>
            <p:ph type="title"/>
          </p:nvPr>
        </p:nvSpPr>
        <p:spPr>
          <a:xfrm>
            <a:off x="457200" y="526259"/>
            <a:ext cx="8229600" cy="563982"/>
          </a:xfrm>
        </p:spPr>
        <p:txBody>
          <a:bodyPr/>
          <a:lstStyle/>
          <a:p>
            <a:r>
              <a:rPr lang="fr-FR" dirty="0"/>
              <a:t>La prise de position de chercheurs</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11</a:t>
            </a:fld>
            <a:endParaRPr lang="fr-FR" dirty="0"/>
          </a:p>
        </p:txBody>
      </p:sp>
      <p:pic>
        <p:nvPicPr>
          <p:cNvPr id="7" name="Image 6"/>
          <p:cNvPicPr>
            <a:picLocks noChangeAspect="1"/>
          </p:cNvPicPr>
          <p:nvPr/>
        </p:nvPicPr>
        <p:blipFill>
          <a:blip r:embed="rId3"/>
          <a:stretch>
            <a:fillRect/>
          </a:stretch>
        </p:blipFill>
        <p:spPr>
          <a:xfrm>
            <a:off x="0" y="1852485"/>
            <a:ext cx="5878287" cy="3118660"/>
          </a:xfrm>
          <a:prstGeom prst="rect">
            <a:avLst/>
          </a:prstGeom>
        </p:spPr>
      </p:pic>
      <p:pic>
        <p:nvPicPr>
          <p:cNvPr id="10" name="Image 9"/>
          <p:cNvPicPr>
            <a:picLocks noChangeAspect="1"/>
          </p:cNvPicPr>
          <p:nvPr/>
        </p:nvPicPr>
        <p:blipFill>
          <a:blip r:embed="rId4"/>
          <a:stretch>
            <a:fillRect/>
          </a:stretch>
        </p:blipFill>
        <p:spPr>
          <a:xfrm>
            <a:off x="3099818" y="1310511"/>
            <a:ext cx="6044182" cy="1545545"/>
          </a:xfrm>
          <a:prstGeom prst="rect">
            <a:avLst/>
          </a:prstGeom>
        </p:spPr>
      </p:pic>
      <p:pic>
        <p:nvPicPr>
          <p:cNvPr id="11" name="Image 10"/>
          <p:cNvPicPr>
            <a:picLocks noChangeAspect="1"/>
          </p:cNvPicPr>
          <p:nvPr/>
        </p:nvPicPr>
        <p:blipFill>
          <a:blip r:embed="rId5"/>
          <a:stretch>
            <a:fillRect/>
          </a:stretch>
        </p:blipFill>
        <p:spPr>
          <a:xfrm>
            <a:off x="6660924" y="2083283"/>
            <a:ext cx="1685925" cy="809625"/>
          </a:xfrm>
          <a:prstGeom prst="rect">
            <a:avLst/>
          </a:prstGeom>
        </p:spPr>
      </p:pic>
    </p:spTree>
    <p:extLst>
      <p:ext uri="{BB962C8B-B14F-4D97-AF65-F5344CB8AC3E}">
        <p14:creationId xmlns:p14="http://schemas.microsoft.com/office/powerpoint/2010/main" val="276621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03563" y="1200150"/>
            <a:ext cx="8278091" cy="3808268"/>
          </a:xfrm>
        </p:spPr>
        <p:txBody>
          <a:bodyPr/>
          <a:lstStyle/>
          <a:p>
            <a:pPr algn="ctr"/>
            <a:r>
              <a:rPr lang="fr-FR" b="1" dirty="0"/>
              <a:t>La loi allemande reconnaît un droit d’exploitation secondaire à l’auteur d’une contribution savante </a:t>
            </a:r>
          </a:p>
          <a:p>
            <a:endParaRPr lang="fr-FR" dirty="0"/>
          </a:p>
          <a:p>
            <a:pPr algn="ctr"/>
            <a:r>
              <a:rPr lang="fr-FR" dirty="0"/>
              <a:t>« </a:t>
            </a:r>
            <a:r>
              <a:rPr lang="fr-FR" i="1" dirty="0"/>
              <a:t>L’auteur d’une contribution savante, née d’une activité d’enseignement ou de recherche</a:t>
            </a:r>
          </a:p>
          <a:p>
            <a:pPr algn="ctr"/>
            <a:r>
              <a:rPr lang="fr-FR" i="1" dirty="0"/>
              <a:t> </a:t>
            </a:r>
            <a:r>
              <a:rPr lang="fr-FR" b="1" i="1" dirty="0"/>
              <a:t>financée au moins pour moitié par des ressources publiques </a:t>
            </a:r>
            <a:r>
              <a:rPr lang="fr-FR" i="1" dirty="0"/>
              <a:t>et publiée dans </a:t>
            </a:r>
          </a:p>
          <a:p>
            <a:pPr algn="ctr"/>
            <a:r>
              <a:rPr lang="fr-FR" i="1" dirty="0"/>
              <a:t>une collection périodique paraissant au moins deux fois par an, est en droit, </a:t>
            </a:r>
          </a:p>
          <a:p>
            <a:pPr algn="ctr"/>
            <a:r>
              <a:rPr lang="fr-FR" i="1" dirty="0"/>
              <a:t>même lorsqu’il a cédé un droit d’exploitation exclusif à l’éditeur, de rendre publiquement </a:t>
            </a:r>
          </a:p>
          <a:p>
            <a:pPr algn="ctr"/>
            <a:r>
              <a:rPr lang="fr-FR" i="1" dirty="0"/>
              <a:t>accessible cette contribution dans la version acceptée du manuscrit, après un délai </a:t>
            </a:r>
          </a:p>
          <a:p>
            <a:pPr algn="ctr"/>
            <a:r>
              <a:rPr lang="fr-FR" i="1" dirty="0"/>
              <a:t>de douze mois suivant sa première publication, toute fin commerciale étant exclue. </a:t>
            </a:r>
          </a:p>
          <a:p>
            <a:pPr algn="ctr"/>
            <a:r>
              <a:rPr lang="fr-FR" i="1" dirty="0"/>
              <a:t>La source de la première publication doit être indiquée. </a:t>
            </a:r>
          </a:p>
          <a:p>
            <a:pPr algn="ctr"/>
            <a:r>
              <a:rPr lang="fr-FR" i="1" dirty="0"/>
              <a:t>Un accord dérogatoire au détriment de l’auteur est sans effet. »</a:t>
            </a:r>
            <a:r>
              <a:rPr lang="fr-FR" dirty="0"/>
              <a:t> </a:t>
            </a:r>
          </a:p>
          <a:p>
            <a:pPr algn="ctr"/>
            <a:r>
              <a:rPr lang="fr-FR" u="sng" dirty="0">
                <a:hlinkClick r:id="rId2"/>
              </a:rPr>
              <a:t>http://openaccess.inist.fr/?Traduction-francaise-du-projet-de</a:t>
            </a:r>
            <a:endParaRPr lang="fr-FR" u="sng" dirty="0"/>
          </a:p>
          <a:p>
            <a:endParaRPr lang="fr-FR" dirty="0"/>
          </a:p>
          <a:p>
            <a:endParaRPr lang="fr-FR" dirty="0"/>
          </a:p>
          <a:p>
            <a:r>
              <a:rPr lang="fr-FR" i="1" dirty="0"/>
              <a:t>Une analyse de cette loi est proposée dans un billet sur le Carnet de BSN7 </a:t>
            </a:r>
            <a:r>
              <a:rPr lang="fr-FR" i="1" u="sng" dirty="0">
                <a:hlinkClick r:id="rId3"/>
              </a:rPr>
              <a:t>https://bsn7.hypotheses.org/16</a:t>
            </a:r>
            <a:endParaRPr lang="fr-FR" i="1" u="sng" dirty="0"/>
          </a:p>
          <a:p>
            <a:endParaRPr lang="fr-FR" dirty="0"/>
          </a:p>
          <a:p>
            <a:endParaRPr lang="fr-FR" dirty="0"/>
          </a:p>
          <a:p>
            <a:endParaRPr lang="fr-FR" dirty="0"/>
          </a:p>
          <a:p>
            <a:endParaRPr lang="fr-FR" dirty="0"/>
          </a:p>
          <a:p>
            <a:endParaRPr lang="fr-FR" dirty="0"/>
          </a:p>
          <a:p>
            <a:endParaRPr lang="fr-FR" dirty="0"/>
          </a:p>
          <a:p>
            <a:endParaRPr lang="fr-FR" dirty="0"/>
          </a:p>
          <a:p>
            <a:r>
              <a:rPr lang="fr-FR" dirty="0"/>
              <a:t>Phase de concertation nationale </a:t>
            </a:r>
          </a:p>
          <a:p>
            <a:r>
              <a:rPr lang="fr-FR" dirty="0"/>
              <a:t>Art 17 =&gt; art 30</a:t>
            </a:r>
          </a:p>
          <a:p>
            <a:endParaRPr lang="fr-FR" dirty="0"/>
          </a:p>
          <a:p>
            <a:r>
              <a:rPr lang="fr-FR" dirty="0"/>
              <a:t>Enjeux de la loi </a:t>
            </a:r>
          </a:p>
          <a:p>
            <a:r>
              <a:rPr lang="fr-FR" dirty="0"/>
              <a:t>Enjeux de l’article </a:t>
            </a:r>
          </a:p>
          <a:p>
            <a:endParaRPr lang="fr-FR" dirty="0"/>
          </a:p>
        </p:txBody>
      </p:sp>
      <p:sp>
        <p:nvSpPr>
          <p:cNvPr id="3" name="Titre 2"/>
          <p:cNvSpPr>
            <a:spLocks noGrp="1"/>
          </p:cNvSpPr>
          <p:nvPr>
            <p:ph type="title"/>
          </p:nvPr>
        </p:nvSpPr>
        <p:spPr/>
        <p:txBody>
          <a:bodyPr/>
          <a:lstStyle/>
          <a:p>
            <a:r>
              <a:rPr lang="fr-FR" dirty="0"/>
              <a:t>L’exemple allemand en 2013</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12</a:t>
            </a:fld>
            <a:endParaRPr lang="fr-FR" dirty="0"/>
          </a:p>
        </p:txBody>
      </p:sp>
    </p:spTree>
    <p:extLst>
      <p:ext uri="{BB962C8B-B14F-4D97-AF65-F5344CB8AC3E}">
        <p14:creationId xmlns:p14="http://schemas.microsoft.com/office/powerpoint/2010/main" val="14017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Titre 2"/>
          <p:cNvSpPr>
            <a:spLocks noGrp="1"/>
          </p:cNvSpPr>
          <p:nvPr>
            <p:ph type="title"/>
          </p:nvPr>
        </p:nvSpPr>
        <p:spPr/>
        <p:txBody>
          <a:bodyPr>
            <a:normAutofit/>
          </a:bodyPr>
          <a:lstStyle/>
          <a:p>
            <a:r>
              <a:rPr lang="fr-FR" dirty="0"/>
              <a:t>Analyse de la loi pour une République numérique </a:t>
            </a:r>
          </a:p>
        </p:txBody>
      </p:sp>
      <p:sp>
        <p:nvSpPr>
          <p:cNvPr id="5" name="Espace réservé du numéro de diapositive 4"/>
          <p:cNvSpPr>
            <a:spLocks noGrp="1"/>
          </p:cNvSpPr>
          <p:nvPr>
            <p:ph type="sldNum" sz="quarter" idx="11"/>
          </p:nvPr>
        </p:nvSpPr>
        <p:spPr/>
        <p:txBody>
          <a:bodyPr/>
          <a:lstStyle/>
          <a:p>
            <a:pPr>
              <a:defRPr/>
            </a:pPr>
            <a:fld id="{721F9160-95F5-3A43-8F66-4DB16E9435EB}" type="slidenum">
              <a:rPr lang="fr-FR" smtClean="0"/>
              <a:pPr>
                <a:defRPr/>
              </a:pPr>
              <a:t>13</a:t>
            </a:fld>
            <a:endParaRPr lang="fr-FR" dirty="0"/>
          </a:p>
        </p:txBody>
      </p:sp>
    </p:spTree>
    <p:extLst>
      <p:ext uri="{BB962C8B-B14F-4D97-AF65-F5344CB8AC3E}">
        <p14:creationId xmlns:p14="http://schemas.microsoft.com/office/powerpoint/2010/main" val="45921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485900" y="470298"/>
            <a:ext cx="6171010" cy="592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pPr>
            <a:endParaRPr lang="fr-FR" altLang="fr-FR" sz="1350" dirty="0">
              <a:cs typeface="DejaVu Sans" panose="020B0603030804020204" pitchFamily="34" charset="0"/>
            </a:endParaRPr>
          </a:p>
          <a:p>
            <a:pPr eaLnBrk="1">
              <a:lnSpc>
                <a:spcPct val="100000"/>
              </a:lnSpc>
              <a:spcBef>
                <a:spcPct val="0"/>
              </a:spcBef>
            </a:pPr>
            <a:r>
              <a:rPr lang="fr-FR" altLang="fr-FR" sz="1950" b="1" dirty="0">
                <a:solidFill>
                  <a:srgbClr val="313E56"/>
                </a:solidFill>
                <a:ea typeface="ＭＳ Ｐゴシック" panose="020B0600070205080204" pitchFamily="34" charset="-128"/>
              </a:rPr>
              <a:t>L’article 30 de la loi pour une République numérique du 7 octobre 2016</a:t>
            </a:r>
          </a:p>
          <a:p>
            <a:pPr algn="ctr" eaLnBrk="1">
              <a:lnSpc>
                <a:spcPct val="100000"/>
              </a:lnSpc>
              <a:spcBef>
                <a:spcPct val="0"/>
              </a:spcBef>
            </a:pPr>
            <a:endParaRPr lang="fr-FR" altLang="fr-FR" sz="1950" dirty="0">
              <a:cs typeface="DejaVu Sans" panose="020B0603030804020204" pitchFamily="34" charset="0"/>
            </a:endParaRPr>
          </a:p>
        </p:txBody>
      </p:sp>
      <p:sp>
        <p:nvSpPr>
          <p:cNvPr id="13315" name="Rectangle 2"/>
          <p:cNvSpPr>
            <a:spLocks noChangeArrowheads="1"/>
          </p:cNvSpPr>
          <p:nvPr/>
        </p:nvSpPr>
        <p:spPr bwMode="auto">
          <a:xfrm>
            <a:off x="1270397" y="1115291"/>
            <a:ext cx="6602016" cy="3669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pPr>
            <a:r>
              <a:rPr lang="fr-FR" altLang="fr-FR" sz="1050" dirty="0"/>
              <a:t>Le chapitre III du titre III du livre V du code de la recherche est complété par un article L. 533-4 ainsi rédigé : </a:t>
            </a:r>
          </a:p>
          <a:p>
            <a:pPr eaLnBrk="1">
              <a:lnSpc>
                <a:spcPct val="100000"/>
              </a:lnSpc>
              <a:spcBef>
                <a:spcPct val="0"/>
              </a:spcBef>
            </a:pPr>
            <a:endParaRPr lang="fr-FR" altLang="fr-FR" sz="1050" dirty="0">
              <a:cs typeface="DejaVu Sans" panose="020B0603030804020204" pitchFamily="34" charset="0"/>
            </a:endParaRPr>
          </a:p>
          <a:p>
            <a:pPr algn="just" eaLnBrk="1">
              <a:lnSpc>
                <a:spcPct val="100000"/>
              </a:lnSpc>
              <a:spcBef>
                <a:spcPct val="0"/>
              </a:spcBef>
            </a:pPr>
            <a:r>
              <a:rPr lang="fr-FR" altLang="fr-FR" sz="1200" dirty="0"/>
              <a:t>« Art. L. 533-4.-I.-Lorsqu'un écrit scientifique issu d'une activité de recherche </a:t>
            </a:r>
            <a:r>
              <a:rPr lang="fr-FR" altLang="fr-FR" sz="1200" b="1" dirty="0">
                <a:solidFill>
                  <a:srgbClr val="00B0F0"/>
                </a:solidFill>
              </a:rPr>
              <a:t>financée au moins pour moitié par des dotations de l'Etat</a:t>
            </a:r>
            <a:r>
              <a:rPr lang="fr-FR" altLang="fr-FR" sz="1200" dirty="0"/>
              <a:t>, des collectivités territoriales ou des établissements publics, par des subventions d'agences de financement nationales ou par des fonds de l'Union européenne est publié </a:t>
            </a:r>
            <a:r>
              <a:rPr lang="fr-FR" altLang="fr-FR" sz="1200" b="1" dirty="0">
                <a:solidFill>
                  <a:srgbClr val="00B0F0"/>
                </a:solidFill>
              </a:rPr>
              <a:t>dans un périodique </a:t>
            </a:r>
            <a:r>
              <a:rPr lang="fr-FR" altLang="fr-FR" sz="1200" dirty="0"/>
              <a:t>paraissant au moins une fois par an, son auteur dispose, </a:t>
            </a:r>
            <a:r>
              <a:rPr lang="fr-FR" altLang="fr-FR" sz="1200" b="1" dirty="0">
                <a:solidFill>
                  <a:srgbClr val="00B0F0"/>
                </a:solidFill>
              </a:rPr>
              <a:t>même après avoir accordé des droits exclusifs à un éditeur</a:t>
            </a:r>
            <a:r>
              <a:rPr lang="fr-FR" altLang="fr-FR" sz="1200" dirty="0"/>
              <a:t>, du droit de mettre à disposition gratuitement dans un format ouvert, par voie numérique, </a:t>
            </a:r>
            <a:r>
              <a:rPr lang="fr-FR" altLang="fr-FR" sz="1200" b="1" dirty="0">
                <a:solidFill>
                  <a:srgbClr val="00B0F0"/>
                </a:solidFill>
              </a:rPr>
              <a:t>sous réserve de l'accord des éventuels coauteurs</a:t>
            </a:r>
            <a:r>
              <a:rPr lang="fr-FR" altLang="fr-FR" sz="1200" dirty="0"/>
              <a:t>, la </a:t>
            </a:r>
            <a:r>
              <a:rPr lang="fr-FR" altLang="fr-FR" sz="1200" b="1" dirty="0">
                <a:solidFill>
                  <a:srgbClr val="00B0F0"/>
                </a:solidFill>
              </a:rPr>
              <a:t>version finale de son manuscrit acceptée pour publication</a:t>
            </a:r>
            <a:r>
              <a:rPr lang="fr-FR" altLang="fr-FR" sz="1200" dirty="0"/>
              <a:t>, dès lors que l'éditeur met lui-même celle-ci gratuitement à disposition par voie numérique ou, à défaut, </a:t>
            </a:r>
            <a:r>
              <a:rPr lang="fr-FR" altLang="fr-FR" sz="1200" b="1" dirty="0">
                <a:solidFill>
                  <a:srgbClr val="00B0F0"/>
                </a:solidFill>
              </a:rPr>
              <a:t>à l'expiration d'un délai courant à compter de la date de la première publication.</a:t>
            </a:r>
            <a:r>
              <a:rPr lang="fr-FR" altLang="fr-FR" sz="1200" dirty="0"/>
              <a:t> </a:t>
            </a:r>
          </a:p>
          <a:p>
            <a:pPr algn="just" eaLnBrk="1">
              <a:lnSpc>
                <a:spcPct val="100000"/>
              </a:lnSpc>
              <a:spcBef>
                <a:spcPct val="0"/>
              </a:spcBef>
            </a:pPr>
            <a:r>
              <a:rPr lang="fr-FR" altLang="fr-FR" sz="1200" dirty="0"/>
              <a:t>Ce délai est au maximum de </a:t>
            </a:r>
            <a:r>
              <a:rPr lang="fr-FR" altLang="fr-FR" sz="1200" u="sng" dirty="0"/>
              <a:t>six mois </a:t>
            </a:r>
            <a:r>
              <a:rPr lang="fr-FR" altLang="fr-FR" sz="1200" dirty="0"/>
              <a:t>pour une publication dans le domaine des sciences, de la technique et de la médecine et de </a:t>
            </a:r>
            <a:r>
              <a:rPr lang="fr-FR" altLang="fr-FR" sz="1200" u="sng" dirty="0"/>
              <a:t>douze mois </a:t>
            </a:r>
            <a:r>
              <a:rPr lang="fr-FR" altLang="fr-FR" sz="1200" dirty="0"/>
              <a:t>dans celui des sciences humaines et sociales. »</a:t>
            </a:r>
          </a:p>
          <a:p>
            <a:pPr algn="just" eaLnBrk="1">
              <a:lnSpc>
                <a:spcPct val="100000"/>
              </a:lnSpc>
              <a:spcBef>
                <a:spcPct val="0"/>
              </a:spcBef>
            </a:pPr>
            <a:endParaRPr lang="fr-FR" altLang="fr-FR" sz="1200" dirty="0">
              <a:cs typeface="DejaVu Sans" panose="020B0603030804020204" pitchFamily="34" charset="0"/>
            </a:endParaRPr>
          </a:p>
          <a:p>
            <a:pPr algn="just" eaLnBrk="1">
              <a:lnSpc>
                <a:spcPct val="100000"/>
              </a:lnSpc>
              <a:spcBef>
                <a:spcPct val="0"/>
              </a:spcBef>
            </a:pPr>
            <a:r>
              <a:rPr lang="fr-FR" altLang="fr-FR" sz="1200" dirty="0"/>
              <a:t>« La version mise à disposition en application du premier alinéa ne peut faire l'objet d'une exploitation dans le cadre d'une activité d'édition à caractère commercial. »</a:t>
            </a:r>
            <a:r>
              <a:rPr lang="fr-FR" altLang="fr-FR" sz="1200"/>
              <a:t> </a:t>
            </a:r>
          </a:p>
          <a:p>
            <a:pPr algn="just" eaLnBrk="1">
              <a:lnSpc>
                <a:spcPct val="100000"/>
              </a:lnSpc>
              <a:spcBef>
                <a:spcPct val="0"/>
              </a:spcBef>
            </a:pPr>
            <a:endParaRPr lang="fr-FR" altLang="fr-FR" sz="1200" dirty="0"/>
          </a:p>
          <a:p>
            <a:pPr algn="just" eaLnBrk="1">
              <a:lnSpc>
                <a:spcPct val="100000"/>
              </a:lnSpc>
              <a:spcBef>
                <a:spcPct val="0"/>
              </a:spcBef>
            </a:pPr>
            <a:r>
              <a:rPr lang="fr-FR" altLang="fr-FR" sz="1200" dirty="0"/>
              <a:t>(…)</a:t>
            </a:r>
          </a:p>
          <a:p>
            <a:pPr algn="just" eaLnBrk="1">
              <a:lnSpc>
                <a:spcPct val="100000"/>
              </a:lnSpc>
              <a:spcBef>
                <a:spcPct val="0"/>
              </a:spcBef>
            </a:pPr>
            <a:endParaRPr lang="fr-FR" altLang="fr-FR" sz="1200" dirty="0"/>
          </a:p>
          <a:p>
            <a:pPr algn="just" eaLnBrk="1">
              <a:lnSpc>
                <a:spcPct val="100000"/>
              </a:lnSpc>
              <a:spcBef>
                <a:spcPct val="0"/>
              </a:spcBef>
            </a:pPr>
            <a:r>
              <a:rPr lang="fr-FR" sz="1200" dirty="0"/>
              <a:t>« Les dispositions du présent article sont d'ordre public et toute clause contraire à celles-ci est réputée non écrite. »</a:t>
            </a:r>
            <a:endParaRPr lang="fr-FR" altLang="fr-FR" sz="1200" dirty="0"/>
          </a:p>
        </p:txBody>
      </p:sp>
    </p:spTree>
    <p:extLst>
      <p:ext uri="{BB962C8B-B14F-4D97-AF65-F5344CB8AC3E}">
        <p14:creationId xmlns:p14="http://schemas.microsoft.com/office/powerpoint/2010/main" val="18676244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Titre 2"/>
          <p:cNvSpPr>
            <a:spLocks noGrp="1"/>
          </p:cNvSpPr>
          <p:nvPr>
            <p:ph type="title"/>
          </p:nvPr>
        </p:nvSpPr>
        <p:spPr/>
        <p:txBody>
          <a:bodyPr>
            <a:normAutofit/>
          </a:bodyPr>
          <a:lstStyle/>
          <a:p>
            <a:r>
              <a:rPr lang="fr-FR" dirty="0"/>
              <a:t>Quelques éditeurs qui jouent la carte de l’Open Access </a:t>
            </a:r>
          </a:p>
        </p:txBody>
      </p:sp>
      <p:sp>
        <p:nvSpPr>
          <p:cNvPr id="5" name="Espace réservé du numéro de diapositive 4"/>
          <p:cNvSpPr>
            <a:spLocks noGrp="1"/>
          </p:cNvSpPr>
          <p:nvPr>
            <p:ph type="sldNum" sz="quarter" idx="11"/>
          </p:nvPr>
        </p:nvSpPr>
        <p:spPr/>
        <p:txBody>
          <a:bodyPr/>
          <a:lstStyle/>
          <a:p>
            <a:pPr>
              <a:defRPr/>
            </a:pPr>
            <a:fld id="{721F9160-95F5-3A43-8F66-4DB16E9435EB}" type="slidenum">
              <a:rPr lang="fr-FR" smtClean="0"/>
              <a:pPr>
                <a:defRPr/>
              </a:pPr>
              <a:t>15</a:t>
            </a:fld>
            <a:endParaRPr lang="fr-FR" dirty="0"/>
          </a:p>
        </p:txBody>
      </p:sp>
    </p:spTree>
    <p:extLst>
      <p:ext uri="{BB962C8B-B14F-4D97-AF65-F5344CB8AC3E}">
        <p14:creationId xmlns:p14="http://schemas.microsoft.com/office/powerpoint/2010/main" val="307348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Des éditeurs qui ont adopté une politique plus favorable que la loi pour une République numérique</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16</a:t>
            </a:fld>
            <a:endParaRPr lang="fr-FR" dirty="0"/>
          </a:p>
        </p:txBody>
      </p:sp>
      <p:sp>
        <p:nvSpPr>
          <p:cNvPr id="6" name="Espace réservé du contenu 5"/>
          <p:cNvSpPr>
            <a:spLocks noGrp="1"/>
          </p:cNvSpPr>
          <p:nvPr>
            <p:ph idx="1"/>
          </p:nvPr>
        </p:nvSpPr>
        <p:spPr>
          <a:xfrm>
            <a:off x="1062046" y="1551709"/>
            <a:ext cx="7624753" cy="3042914"/>
          </a:xfrm>
        </p:spPr>
        <p:txBody>
          <a:bodyPr/>
          <a:lstStyle/>
          <a:p>
            <a:endParaRPr lang="fr-FR" dirty="0"/>
          </a:p>
          <a:p>
            <a:r>
              <a:rPr lang="fr-FR" b="1" dirty="0"/>
              <a:t>Les Presses universitaires de Provence </a:t>
            </a:r>
          </a:p>
          <a:p>
            <a:endParaRPr lang="fr-FR" dirty="0"/>
          </a:p>
          <a:p>
            <a:endParaRPr lang="fr-FR" dirty="0"/>
          </a:p>
          <a:p>
            <a:r>
              <a:rPr lang="fr-FR" b="1" dirty="0"/>
              <a:t>EDP Sciences  </a:t>
            </a:r>
          </a:p>
          <a:p>
            <a:r>
              <a:rPr lang="fr-FR" dirty="0"/>
              <a:t>(</a:t>
            </a:r>
            <a:r>
              <a:rPr lang="fr-FR" dirty="0">
                <a:hlinkClick r:id="rId2"/>
              </a:rPr>
              <a:t>https://www.edpsciences.org/fr/</a:t>
            </a:r>
            <a:r>
              <a:rPr lang="fr-FR" dirty="0"/>
              <a:t>)</a:t>
            </a:r>
          </a:p>
          <a:p>
            <a:endParaRPr lang="fr-FR" dirty="0"/>
          </a:p>
          <a:p>
            <a:endParaRPr lang="fr-FR" dirty="0"/>
          </a:p>
          <a:p>
            <a:r>
              <a:rPr lang="fr-FR" b="1" dirty="0"/>
              <a:t>La revue européenne des médias numériques </a:t>
            </a:r>
          </a:p>
          <a:p>
            <a:r>
              <a:rPr lang="fr-FR" dirty="0">
                <a:hlinkClick r:id="rId3"/>
              </a:rPr>
              <a:t>(http://la-rem.eu/</a:t>
            </a:r>
            <a:r>
              <a:rPr lang="fr-FR" dirty="0"/>
              <a:t>)</a:t>
            </a:r>
          </a:p>
          <a:p>
            <a:endParaRPr lang="fr-FR" dirty="0"/>
          </a:p>
        </p:txBody>
      </p:sp>
      <p:pic>
        <p:nvPicPr>
          <p:cNvPr id="2" name="Image 1"/>
          <p:cNvPicPr>
            <a:picLocks noChangeAspect="1"/>
          </p:cNvPicPr>
          <p:nvPr/>
        </p:nvPicPr>
        <p:blipFill>
          <a:blip r:embed="rId4"/>
          <a:stretch>
            <a:fillRect/>
          </a:stretch>
        </p:blipFill>
        <p:spPr>
          <a:xfrm>
            <a:off x="5029199" y="3369266"/>
            <a:ext cx="3021377" cy="1532582"/>
          </a:xfrm>
          <a:prstGeom prst="rect">
            <a:avLst/>
          </a:prstGeom>
        </p:spPr>
      </p:pic>
      <p:pic>
        <p:nvPicPr>
          <p:cNvPr id="4" name="Image 3"/>
          <p:cNvPicPr>
            <a:picLocks noChangeAspect="1"/>
          </p:cNvPicPr>
          <p:nvPr/>
        </p:nvPicPr>
        <p:blipFill>
          <a:blip r:embed="rId5"/>
          <a:stretch>
            <a:fillRect/>
          </a:stretch>
        </p:blipFill>
        <p:spPr>
          <a:xfrm>
            <a:off x="3997036" y="2540413"/>
            <a:ext cx="2417184" cy="73476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2545" y="1445375"/>
            <a:ext cx="1295929" cy="1295929"/>
          </a:xfrm>
          <a:prstGeom prst="rect">
            <a:avLst/>
          </a:prstGeom>
        </p:spPr>
      </p:pic>
    </p:spTree>
    <p:extLst>
      <p:ext uri="{BB962C8B-B14F-4D97-AF65-F5344CB8AC3E}">
        <p14:creationId xmlns:p14="http://schemas.microsoft.com/office/powerpoint/2010/main" val="346214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Titre 2"/>
          <p:cNvSpPr>
            <a:spLocks noGrp="1"/>
          </p:cNvSpPr>
          <p:nvPr>
            <p:ph type="title"/>
          </p:nvPr>
        </p:nvSpPr>
        <p:spPr/>
        <p:txBody>
          <a:bodyPr>
            <a:normAutofit/>
          </a:bodyPr>
          <a:lstStyle/>
          <a:p>
            <a:r>
              <a:rPr lang="fr-FR" dirty="0"/>
              <a:t>Déposer dans HAL est un acte juridiquement encadré</a:t>
            </a:r>
          </a:p>
        </p:txBody>
      </p:sp>
      <p:sp>
        <p:nvSpPr>
          <p:cNvPr id="5" name="Espace réservé du numéro de diapositive 4"/>
          <p:cNvSpPr>
            <a:spLocks noGrp="1"/>
          </p:cNvSpPr>
          <p:nvPr>
            <p:ph type="sldNum" sz="quarter" idx="11"/>
          </p:nvPr>
        </p:nvSpPr>
        <p:spPr/>
        <p:txBody>
          <a:bodyPr/>
          <a:lstStyle/>
          <a:p>
            <a:pPr>
              <a:defRPr/>
            </a:pPr>
            <a:fld id="{721F9160-95F5-3A43-8F66-4DB16E9435EB}" type="slidenum">
              <a:rPr lang="fr-FR" smtClean="0"/>
              <a:pPr>
                <a:defRPr/>
              </a:pPr>
              <a:t>17</a:t>
            </a:fld>
            <a:endParaRPr lang="fr-FR" dirty="0"/>
          </a:p>
        </p:txBody>
      </p:sp>
    </p:spTree>
    <p:extLst>
      <p:ext uri="{BB962C8B-B14F-4D97-AF65-F5344CB8AC3E}">
        <p14:creationId xmlns:p14="http://schemas.microsoft.com/office/powerpoint/2010/main" val="367280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Les garanties juridiques de HAL </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18</a:t>
            </a:fld>
            <a:endParaRPr lang="fr-FR" dirty="0"/>
          </a:p>
        </p:txBody>
      </p:sp>
      <p:sp>
        <p:nvSpPr>
          <p:cNvPr id="6" name="Espace réservé du contenu 5"/>
          <p:cNvSpPr>
            <a:spLocks noGrp="1"/>
          </p:cNvSpPr>
          <p:nvPr>
            <p:ph idx="1"/>
          </p:nvPr>
        </p:nvSpPr>
        <p:spPr/>
        <p:txBody>
          <a:bodyPr/>
          <a:lstStyle/>
          <a:p>
            <a:r>
              <a:rPr lang="fr-FR" b="1" u="sng" dirty="0"/>
              <a:t>Les garanties offertes par HAL au chercheur : </a:t>
            </a:r>
          </a:p>
          <a:p>
            <a:endParaRPr lang="fr-FR" b="1" u="sng" dirty="0"/>
          </a:p>
          <a:p>
            <a:pPr marL="285750" indent="-285750">
              <a:buFontTx/>
              <a:buChar char="-"/>
            </a:pPr>
            <a:r>
              <a:rPr lang="fr-FR" dirty="0"/>
              <a:t>une utilisation gratuite </a:t>
            </a:r>
          </a:p>
          <a:p>
            <a:pPr marL="285750" indent="-285750">
              <a:buFontTx/>
              <a:buChar char="-"/>
            </a:pPr>
            <a:r>
              <a:rPr lang="fr-FR" dirty="0"/>
              <a:t>un dépôt non exclusif </a:t>
            </a:r>
          </a:p>
          <a:p>
            <a:pPr marL="285750" indent="-285750">
              <a:buFontTx/>
              <a:buChar char="-"/>
            </a:pPr>
            <a:r>
              <a:rPr lang="fr-FR" dirty="0"/>
              <a:t>la pérennité des données (mission du CINES)</a:t>
            </a:r>
          </a:p>
          <a:p>
            <a:pPr marL="285750" indent="-285750">
              <a:buFontTx/>
              <a:buChar char="-"/>
            </a:pPr>
            <a:r>
              <a:rPr lang="fr-FR" dirty="0"/>
              <a:t>le respect au droit à la paternité et à l’intégrité de l’article déposé </a:t>
            </a:r>
          </a:p>
          <a:p>
            <a:endParaRPr lang="fr-FR" dirty="0"/>
          </a:p>
          <a:p>
            <a:pPr marL="285750" indent="-285750">
              <a:buFontTx/>
              <a:buChar char="-"/>
            </a:pPr>
            <a:endParaRPr lang="fr-FR" dirty="0"/>
          </a:p>
          <a:p>
            <a:pPr marL="285750" indent="-285750">
              <a:buFontTx/>
              <a:buChar char="-"/>
            </a:pPr>
            <a:endParaRPr lang="fr-FR" dirty="0"/>
          </a:p>
          <a:p>
            <a:endParaRPr lang="fr-FR" dirty="0"/>
          </a:p>
        </p:txBody>
      </p:sp>
      <p:pic>
        <p:nvPicPr>
          <p:cNvPr id="2" name="Image 1"/>
          <p:cNvPicPr>
            <a:picLocks noChangeAspect="1"/>
          </p:cNvPicPr>
          <p:nvPr/>
        </p:nvPicPr>
        <p:blipFill>
          <a:blip r:embed="rId2"/>
          <a:stretch>
            <a:fillRect/>
          </a:stretch>
        </p:blipFill>
        <p:spPr>
          <a:xfrm>
            <a:off x="1579418" y="2890127"/>
            <a:ext cx="7005221" cy="1116352"/>
          </a:xfrm>
          <a:prstGeom prst="rect">
            <a:avLst/>
          </a:prstGeom>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030" y="1553639"/>
            <a:ext cx="696516" cy="696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884" y="1569479"/>
            <a:ext cx="656034" cy="6560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 name="Connecteur droit 9"/>
          <p:cNvCxnSpPr/>
          <p:nvPr/>
        </p:nvCxnSpPr>
        <p:spPr>
          <a:xfrm>
            <a:off x="6622030" y="1553639"/>
            <a:ext cx="696516" cy="656034"/>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7732884" y="1569479"/>
            <a:ext cx="656034" cy="656034"/>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6622030" y="1569479"/>
            <a:ext cx="696516" cy="635794"/>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732884" y="1569479"/>
            <a:ext cx="656034" cy="635794"/>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444170" y="4116389"/>
            <a:ext cx="6288713" cy="261610"/>
          </a:xfrm>
          <a:prstGeom prst="rect">
            <a:avLst/>
          </a:prstGeom>
        </p:spPr>
        <p:txBody>
          <a:bodyPr wrap="square">
            <a:spAutoFit/>
          </a:bodyPr>
          <a:lstStyle/>
          <a:p>
            <a:r>
              <a:rPr lang="fr-FR" sz="1100" dirty="0"/>
              <a:t>Source : page d’accueil de HAL </a:t>
            </a:r>
          </a:p>
        </p:txBody>
      </p:sp>
    </p:spTree>
    <p:extLst>
      <p:ext uri="{BB962C8B-B14F-4D97-AF65-F5344CB8AC3E}">
        <p14:creationId xmlns:p14="http://schemas.microsoft.com/office/powerpoint/2010/main" val="54565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déposant dans HAL, le chercheur donne un </a:t>
            </a:r>
            <a:r>
              <a:rPr lang="fr-FR" b="1" dirty="0"/>
              <a:t>libre accès </a:t>
            </a:r>
            <a:r>
              <a:rPr lang="fr-FR"/>
              <a:t>à son </a:t>
            </a:r>
            <a:r>
              <a:rPr lang="fr-FR" dirty="0"/>
              <a:t>article. </a:t>
            </a:r>
          </a:p>
          <a:p>
            <a:endParaRPr lang="fr-FR" dirty="0"/>
          </a:p>
          <a:p>
            <a:r>
              <a:rPr lang="fr-FR" dirty="0"/>
              <a:t>Le choix de déposer son article avec une licence CC reste à la discrétion du chercheur. </a:t>
            </a:r>
          </a:p>
          <a:p>
            <a:r>
              <a:rPr lang="fr-FR" dirty="0"/>
              <a:t>Les licences </a:t>
            </a:r>
            <a:r>
              <a:rPr lang="fr-FR" dirty="0" err="1"/>
              <a:t>Creative</a:t>
            </a:r>
            <a:r>
              <a:rPr lang="fr-FR" dirty="0"/>
              <a:t> Commons autorisent un </a:t>
            </a:r>
            <a:r>
              <a:rPr lang="fr-FR" b="1" dirty="0"/>
              <a:t>type d’exploitation explicitement défini </a:t>
            </a:r>
            <a:r>
              <a:rPr lang="fr-FR" dirty="0"/>
              <a:t>par le déposant.</a:t>
            </a:r>
          </a:p>
          <a:p>
            <a:endParaRPr lang="fr-FR" dirty="0"/>
          </a:p>
          <a:p>
            <a:endParaRPr lang="fr-FR" dirty="0"/>
          </a:p>
        </p:txBody>
      </p:sp>
      <p:sp>
        <p:nvSpPr>
          <p:cNvPr id="3" name="Titre 2"/>
          <p:cNvSpPr>
            <a:spLocks noGrp="1"/>
          </p:cNvSpPr>
          <p:nvPr>
            <p:ph type="title"/>
          </p:nvPr>
        </p:nvSpPr>
        <p:spPr/>
        <p:txBody>
          <a:bodyPr/>
          <a:lstStyle/>
          <a:p>
            <a:r>
              <a:rPr lang="fr-FR" dirty="0"/>
              <a:t>Libre accès ≠ libre exploitation </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19</a:t>
            </a:fld>
            <a:endParaRPr lang="fr-FR" dirty="0"/>
          </a:p>
        </p:txBody>
      </p:sp>
      <p:pic>
        <p:nvPicPr>
          <p:cNvPr id="6" name="Image 5"/>
          <p:cNvPicPr>
            <a:picLocks noChangeAspect="1"/>
          </p:cNvPicPr>
          <p:nvPr/>
        </p:nvPicPr>
        <p:blipFill>
          <a:blip r:embed="rId2"/>
          <a:stretch>
            <a:fillRect/>
          </a:stretch>
        </p:blipFill>
        <p:spPr>
          <a:xfrm>
            <a:off x="2913746" y="2495182"/>
            <a:ext cx="3921351" cy="2504989"/>
          </a:xfrm>
          <a:prstGeom prst="rect">
            <a:avLst/>
          </a:prstGeom>
        </p:spPr>
      </p:pic>
    </p:spTree>
    <p:extLst>
      <p:ext uri="{BB962C8B-B14F-4D97-AF65-F5344CB8AC3E}">
        <p14:creationId xmlns:p14="http://schemas.microsoft.com/office/powerpoint/2010/main" val="275599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llipse 1"/>
          <p:cNvSpPr>
            <a:spLocks noChangeArrowheads="1"/>
          </p:cNvSpPr>
          <p:nvPr/>
        </p:nvSpPr>
        <p:spPr bwMode="auto">
          <a:xfrm>
            <a:off x="2925366" y="1329929"/>
            <a:ext cx="3320653" cy="3239690"/>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9219" name="Rectangle 2"/>
          <p:cNvSpPr>
            <a:spLocks noChangeArrowheads="1"/>
          </p:cNvSpPr>
          <p:nvPr/>
        </p:nvSpPr>
        <p:spPr bwMode="auto">
          <a:xfrm>
            <a:off x="1314450" y="275630"/>
            <a:ext cx="7393131"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pPr>
            <a:r>
              <a:rPr lang="fr-FR" altLang="fr-FR" sz="2600" b="1" dirty="0">
                <a:solidFill>
                  <a:srgbClr val="313E56"/>
                </a:solidFill>
                <a:uFill>
                  <a:solidFill>
                    <a:schemeClr val="bg1"/>
                  </a:solidFill>
                </a:uFill>
                <a:latin typeface="Arial"/>
                <a:ea typeface="ＭＳ Ｐゴシック" charset="-128"/>
                <a:cs typeface="Arial"/>
              </a:rPr>
              <a:t>Le modèle éditorial du lecteur-payeur</a:t>
            </a:r>
          </a:p>
        </p:txBody>
      </p:sp>
      <p:sp>
        <p:nvSpPr>
          <p:cNvPr id="9220" name="Rectangle 3"/>
          <p:cNvSpPr>
            <a:spLocks noChangeArrowheads="1"/>
          </p:cNvSpPr>
          <p:nvPr/>
        </p:nvSpPr>
        <p:spPr bwMode="auto">
          <a:xfrm>
            <a:off x="3140869" y="1090613"/>
            <a:ext cx="2330054"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9221" name="Rectangle 4"/>
          <p:cNvSpPr>
            <a:spLocks noChangeArrowheads="1"/>
          </p:cNvSpPr>
          <p:nvPr/>
        </p:nvSpPr>
        <p:spPr bwMode="auto">
          <a:xfrm>
            <a:off x="1314450" y="4383881"/>
            <a:ext cx="2634854"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9222" name="Rectangle 5"/>
          <p:cNvSpPr>
            <a:spLocks noChangeArrowheads="1"/>
          </p:cNvSpPr>
          <p:nvPr/>
        </p:nvSpPr>
        <p:spPr bwMode="auto">
          <a:xfrm>
            <a:off x="4923235" y="4374356"/>
            <a:ext cx="2967038"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pic>
        <p:nvPicPr>
          <p:cNvPr id="92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682" y="1943695"/>
            <a:ext cx="2213372" cy="22871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4" name="Rectangle 7"/>
          <p:cNvSpPr>
            <a:spLocks noChangeArrowheads="1"/>
          </p:cNvSpPr>
          <p:nvPr/>
        </p:nvSpPr>
        <p:spPr bwMode="auto">
          <a:xfrm>
            <a:off x="4005263" y="1006079"/>
            <a:ext cx="1041797" cy="850106"/>
          </a:xfrm>
          <a:prstGeom prst="rect">
            <a:avLst/>
          </a:prstGeom>
          <a:solidFill>
            <a:srgbClr val="FFFFFF"/>
          </a:solidFill>
          <a:ln w="25560">
            <a:solidFill>
              <a:srgbClr val="19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pPr>
            <a:r>
              <a:rPr lang="fr-FR" altLang="fr-FR" sz="975" b="1" dirty="0">
                <a:latin typeface="Ubuntu Condensed" charset="0"/>
              </a:rPr>
              <a:t>Production </a:t>
            </a:r>
          </a:p>
          <a:p>
            <a:pPr algn="ctr" eaLnBrk="1">
              <a:lnSpc>
                <a:spcPct val="100000"/>
              </a:lnSpc>
              <a:spcBef>
                <a:spcPct val="0"/>
              </a:spcBef>
            </a:pPr>
            <a:r>
              <a:rPr lang="fr-FR" altLang="fr-FR" sz="975" b="1" dirty="0">
                <a:latin typeface="Ubuntu Condensed" charset="0"/>
              </a:rPr>
              <a:t>d'un article</a:t>
            </a:r>
          </a:p>
          <a:p>
            <a:pPr algn="ctr" eaLnBrk="1">
              <a:lnSpc>
                <a:spcPct val="100000"/>
              </a:lnSpc>
              <a:spcBef>
                <a:spcPct val="0"/>
              </a:spcBef>
            </a:pPr>
            <a:r>
              <a:rPr lang="fr-FR" altLang="fr-FR" sz="975" b="1" dirty="0">
                <a:solidFill>
                  <a:srgbClr val="FF0000"/>
                </a:solidFill>
                <a:latin typeface="Ubuntu Condensed" charset="0"/>
              </a:rPr>
              <a:t>Coûts : salaires, </a:t>
            </a:r>
          </a:p>
          <a:p>
            <a:pPr algn="ctr" eaLnBrk="1">
              <a:lnSpc>
                <a:spcPct val="100000"/>
              </a:lnSpc>
              <a:spcBef>
                <a:spcPct val="0"/>
              </a:spcBef>
            </a:pPr>
            <a:r>
              <a:rPr lang="fr-FR" altLang="fr-FR" sz="975" b="1" dirty="0">
                <a:solidFill>
                  <a:srgbClr val="FF0000"/>
                </a:solidFill>
                <a:latin typeface="Ubuntu Condensed" charset="0"/>
              </a:rPr>
              <a:t>équipements...</a:t>
            </a:r>
          </a:p>
        </p:txBody>
      </p:sp>
      <p:sp>
        <p:nvSpPr>
          <p:cNvPr id="9225" name="Rectangle 8"/>
          <p:cNvSpPr>
            <a:spLocks noChangeArrowheads="1"/>
          </p:cNvSpPr>
          <p:nvPr/>
        </p:nvSpPr>
        <p:spPr bwMode="auto">
          <a:xfrm>
            <a:off x="5740003" y="2105025"/>
            <a:ext cx="1041797" cy="601266"/>
          </a:xfrm>
          <a:prstGeom prst="rect">
            <a:avLst/>
          </a:prstGeom>
          <a:solidFill>
            <a:srgbClr val="FFFFFF"/>
          </a:solidFill>
          <a:ln w="25560">
            <a:solidFill>
              <a:srgbClr val="19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pPr>
            <a:r>
              <a:rPr lang="fr-FR" altLang="fr-FR" sz="975" b="1">
                <a:latin typeface="Ubuntu Condensed" charset="0"/>
              </a:rPr>
              <a:t>Soumission de l’article à l’éditeur</a:t>
            </a:r>
          </a:p>
        </p:txBody>
      </p:sp>
      <p:sp>
        <p:nvSpPr>
          <p:cNvPr id="9226" name="Rectangle 9"/>
          <p:cNvSpPr>
            <a:spLocks noChangeArrowheads="1"/>
          </p:cNvSpPr>
          <p:nvPr/>
        </p:nvSpPr>
        <p:spPr bwMode="auto">
          <a:xfrm>
            <a:off x="5644753" y="3674269"/>
            <a:ext cx="1041797" cy="982266"/>
          </a:xfrm>
          <a:prstGeom prst="rect">
            <a:avLst/>
          </a:prstGeom>
          <a:solidFill>
            <a:srgbClr val="FFFFFF"/>
          </a:solidFill>
          <a:ln w="25560">
            <a:solidFill>
              <a:srgbClr val="19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pPr>
            <a:r>
              <a:rPr lang="fr-FR" altLang="fr-FR" sz="975" b="1">
                <a:latin typeface="Ubuntu Condensed" charset="0"/>
              </a:rPr>
              <a:t>Relecture de l’article par d’autres chercheurs</a:t>
            </a:r>
          </a:p>
          <a:p>
            <a:pPr algn="ctr" eaLnBrk="1">
              <a:lnSpc>
                <a:spcPct val="100000"/>
              </a:lnSpc>
              <a:spcBef>
                <a:spcPct val="0"/>
              </a:spcBef>
            </a:pPr>
            <a:r>
              <a:rPr lang="fr-FR" altLang="fr-FR" sz="975" b="1">
                <a:solidFill>
                  <a:srgbClr val="FF0000"/>
                </a:solidFill>
                <a:latin typeface="Ubuntu Condensed" charset="0"/>
              </a:rPr>
              <a:t>0€ pour les chercheurs</a:t>
            </a:r>
          </a:p>
        </p:txBody>
      </p:sp>
      <p:sp>
        <p:nvSpPr>
          <p:cNvPr id="9227" name="Rectangle 10"/>
          <p:cNvSpPr>
            <a:spLocks noChangeArrowheads="1"/>
          </p:cNvSpPr>
          <p:nvPr/>
        </p:nvSpPr>
        <p:spPr bwMode="auto">
          <a:xfrm>
            <a:off x="2564607" y="3862388"/>
            <a:ext cx="1197769" cy="982266"/>
          </a:xfrm>
          <a:prstGeom prst="rect">
            <a:avLst/>
          </a:prstGeom>
          <a:solidFill>
            <a:srgbClr val="FFFFFF"/>
          </a:solidFill>
          <a:ln w="25560">
            <a:solidFill>
              <a:srgbClr val="19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pPr>
            <a:r>
              <a:rPr lang="fr-FR" altLang="fr-FR" sz="975" b="1">
                <a:latin typeface="Ubuntu Condensed" charset="0"/>
              </a:rPr>
              <a:t>Publication dans une revue</a:t>
            </a:r>
          </a:p>
          <a:p>
            <a:pPr algn="ctr" eaLnBrk="1">
              <a:lnSpc>
                <a:spcPct val="100000"/>
              </a:lnSpc>
              <a:spcBef>
                <a:spcPct val="0"/>
              </a:spcBef>
            </a:pPr>
            <a:r>
              <a:rPr lang="fr-FR" altLang="fr-FR" sz="975" b="1">
                <a:solidFill>
                  <a:srgbClr val="FF0000"/>
                </a:solidFill>
                <a:latin typeface="Ubuntu Condensed" charset="0"/>
              </a:rPr>
              <a:t>0€ pour les chercheurs</a:t>
            </a:r>
          </a:p>
          <a:p>
            <a:pPr algn="ctr" eaLnBrk="1">
              <a:lnSpc>
                <a:spcPct val="100000"/>
              </a:lnSpc>
              <a:spcBef>
                <a:spcPct val="0"/>
              </a:spcBef>
            </a:pPr>
            <a:r>
              <a:rPr lang="fr-FR" altLang="fr-FR" sz="975" b="1">
                <a:solidFill>
                  <a:srgbClr val="FF0000"/>
                </a:solidFill>
                <a:latin typeface="Ubuntu Condensed" charset="0"/>
              </a:rPr>
              <a:t>+ cession de droits</a:t>
            </a:r>
          </a:p>
        </p:txBody>
      </p:sp>
      <p:sp>
        <p:nvSpPr>
          <p:cNvPr id="9228" name="Rectangle 11"/>
          <p:cNvSpPr>
            <a:spLocks noChangeArrowheads="1"/>
          </p:cNvSpPr>
          <p:nvPr/>
        </p:nvSpPr>
        <p:spPr bwMode="auto">
          <a:xfrm>
            <a:off x="1732360" y="2105025"/>
            <a:ext cx="1524000" cy="982266"/>
          </a:xfrm>
          <a:prstGeom prst="rect">
            <a:avLst/>
          </a:prstGeom>
          <a:solidFill>
            <a:srgbClr val="FFFFFF"/>
          </a:solidFill>
          <a:ln w="25560">
            <a:solidFill>
              <a:srgbClr val="19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pPr>
            <a:r>
              <a:rPr lang="fr-FR" altLang="fr-FR" sz="975" b="1" dirty="0">
                <a:latin typeface="Ubuntu Condensed" charset="0"/>
              </a:rPr>
              <a:t>Abonnements à la documentation en ligne pour pouvoir lire les articles</a:t>
            </a:r>
          </a:p>
          <a:p>
            <a:pPr algn="ctr" eaLnBrk="1">
              <a:lnSpc>
                <a:spcPct val="100000"/>
              </a:lnSpc>
              <a:spcBef>
                <a:spcPct val="0"/>
              </a:spcBef>
            </a:pPr>
            <a:endParaRPr lang="fr-FR" altLang="fr-FR" sz="975" dirty="0">
              <a:cs typeface="DejaVu Sans" panose="020B0603030804020204" pitchFamily="34" charset="0"/>
            </a:endParaRPr>
          </a:p>
        </p:txBody>
      </p:sp>
    </p:spTree>
    <p:extLst>
      <p:ext uri="{BB962C8B-B14F-4D97-AF65-F5344CB8AC3E}">
        <p14:creationId xmlns:p14="http://schemas.microsoft.com/office/powerpoint/2010/main" val="37407274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9C9C99-6912-45F1-A89F-8FD403772544}"/>
              </a:ext>
            </a:extLst>
          </p:cNvPr>
          <p:cNvSpPr>
            <a:spLocks noGrp="1"/>
          </p:cNvSpPr>
          <p:nvPr>
            <p:ph type="title"/>
          </p:nvPr>
        </p:nvSpPr>
        <p:spPr/>
        <p:txBody>
          <a:bodyPr/>
          <a:lstStyle/>
          <a:p>
            <a:r>
              <a:rPr lang="fr-FR" dirty="0"/>
              <a:t>Exemple de fichier déposé avec une licence CC</a:t>
            </a:r>
          </a:p>
        </p:txBody>
      </p:sp>
      <p:sp>
        <p:nvSpPr>
          <p:cNvPr id="4" name="Espace réservé du pied de page 3">
            <a:extLst>
              <a:ext uri="{FF2B5EF4-FFF2-40B4-BE49-F238E27FC236}">
                <a16:creationId xmlns:a16="http://schemas.microsoft.com/office/drawing/2014/main" id="{8E639241-C47B-48D6-B5A3-B96CF4E184EB}"/>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B2437408-8B32-4B60-A6E8-A171CE33D4F4}"/>
              </a:ext>
            </a:extLst>
          </p:cNvPr>
          <p:cNvSpPr>
            <a:spLocks noGrp="1"/>
          </p:cNvSpPr>
          <p:nvPr>
            <p:ph type="sldNum" sz="quarter" idx="11"/>
          </p:nvPr>
        </p:nvSpPr>
        <p:spPr/>
        <p:txBody>
          <a:bodyPr/>
          <a:lstStyle/>
          <a:p>
            <a:pPr>
              <a:defRPr/>
            </a:pPr>
            <a:fld id="{1105F73E-D302-7A49-9D49-5CFFB39DEAD8}" type="slidenum">
              <a:rPr lang="fr-FR" smtClean="0"/>
              <a:pPr>
                <a:defRPr/>
              </a:pPr>
              <a:t>20</a:t>
            </a:fld>
            <a:endParaRPr lang="fr-FR" dirty="0"/>
          </a:p>
        </p:txBody>
      </p:sp>
      <p:pic>
        <p:nvPicPr>
          <p:cNvPr id="6" name="Espace réservé du contenu 5">
            <a:extLst>
              <a:ext uri="{FF2B5EF4-FFF2-40B4-BE49-F238E27FC236}">
                <a16:creationId xmlns:a16="http://schemas.microsoft.com/office/drawing/2014/main" id="{5E831F02-4684-46CD-84D2-512046026EE4}"/>
              </a:ext>
            </a:extLst>
          </p:cNvPr>
          <p:cNvPicPr>
            <a:picLocks noGrp="1" noChangeAspect="1"/>
          </p:cNvPicPr>
          <p:nvPr>
            <p:ph idx="1"/>
          </p:nvPr>
        </p:nvPicPr>
        <p:blipFill>
          <a:blip r:embed="rId2"/>
          <a:stretch>
            <a:fillRect/>
          </a:stretch>
        </p:blipFill>
        <p:spPr>
          <a:xfrm>
            <a:off x="1062038" y="1268460"/>
            <a:ext cx="7624762" cy="3686311"/>
          </a:xfrm>
          <a:prstGeom prst="rect">
            <a:avLst/>
          </a:prstGeom>
        </p:spPr>
      </p:pic>
    </p:spTree>
    <p:extLst>
      <p:ext uri="{BB962C8B-B14F-4D97-AF65-F5344CB8AC3E}">
        <p14:creationId xmlns:p14="http://schemas.microsoft.com/office/powerpoint/2010/main" val="120566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Titre 2"/>
          <p:cNvSpPr>
            <a:spLocks noGrp="1"/>
          </p:cNvSpPr>
          <p:nvPr>
            <p:ph type="title"/>
          </p:nvPr>
        </p:nvSpPr>
        <p:spPr>
          <a:xfrm>
            <a:off x="263236" y="2179746"/>
            <a:ext cx="8546823" cy="1354970"/>
          </a:xfrm>
        </p:spPr>
        <p:txBody>
          <a:bodyPr>
            <a:normAutofit/>
          </a:bodyPr>
          <a:lstStyle/>
          <a:p>
            <a:r>
              <a:rPr lang="fr-FR" dirty="0"/>
              <a:t>Déposer dans HAL AMU : </a:t>
            </a:r>
            <a:br>
              <a:rPr lang="fr-FR" dirty="0"/>
            </a:br>
            <a:r>
              <a:rPr lang="fr-FR" dirty="0"/>
              <a:t>to do </a:t>
            </a:r>
            <a:r>
              <a:rPr lang="fr-FR" dirty="0" err="1"/>
              <a:t>list</a:t>
            </a:r>
            <a:r>
              <a:rPr lang="fr-FR" dirty="0"/>
              <a:t> </a:t>
            </a:r>
          </a:p>
        </p:txBody>
      </p:sp>
      <p:sp>
        <p:nvSpPr>
          <p:cNvPr id="5" name="Espace réservé du numéro de diapositive 4"/>
          <p:cNvSpPr>
            <a:spLocks noGrp="1"/>
          </p:cNvSpPr>
          <p:nvPr>
            <p:ph type="sldNum"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721F9160-95F5-3A43-8F66-4DB16E9435EB}" type="slidenum">
              <a:rPr kumimoji="0" lang="fr-FR" sz="800" b="1" i="0" u="none" strike="noStrike" kern="1200" cap="none" spc="0" normalizeH="0" baseline="0" noProof="0" smtClean="0">
                <a:ln>
                  <a:noFill/>
                </a:ln>
                <a:solidFill>
                  <a:prstClr val="white"/>
                </a:solidFill>
                <a:effectLst/>
                <a:uLnTx/>
                <a:uFillTx/>
                <a:latin typeface="Arial"/>
                <a:ea typeface="ＭＳ Ｐゴシック" charset="0"/>
                <a:cs typeface="Arial"/>
              </a:rPr>
              <a:pPr marL="0" marR="0" lvl="0" indent="0" algn="ctr" defTabSz="457200" rtl="0" eaLnBrk="1" fontAlgn="base" latinLnBrk="0" hangingPunct="1">
                <a:lnSpc>
                  <a:spcPct val="100000"/>
                </a:lnSpc>
                <a:spcBef>
                  <a:spcPct val="0"/>
                </a:spcBef>
                <a:spcAft>
                  <a:spcPct val="0"/>
                </a:spcAft>
                <a:buClrTx/>
                <a:buSzTx/>
                <a:buFontTx/>
                <a:buNone/>
                <a:tabLst/>
                <a:defRPr/>
              </a:pPr>
              <a:t>21</a:t>
            </a:fld>
            <a:endParaRPr kumimoji="0" lang="fr-FR" sz="800" b="1" i="0" u="none" strike="noStrike" kern="1200" cap="none" spc="0" normalizeH="0" baseline="0" noProof="0" dirty="0">
              <a:ln>
                <a:noFill/>
              </a:ln>
              <a:solidFill>
                <a:prstClr val="white"/>
              </a:solidFill>
              <a:effectLst/>
              <a:uLnTx/>
              <a:uFillTx/>
              <a:latin typeface="Arial"/>
              <a:ea typeface="ＭＳ Ｐゴシック" charset="0"/>
              <a:cs typeface="Arial"/>
            </a:endParaRPr>
          </a:p>
        </p:txBody>
      </p:sp>
    </p:spTree>
    <p:extLst>
      <p:ext uri="{BB962C8B-B14F-4D97-AF65-F5344CB8AC3E}">
        <p14:creationId xmlns:p14="http://schemas.microsoft.com/office/powerpoint/2010/main" val="414155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1485900" y="428760"/>
            <a:ext cx="6170310" cy="632610"/>
          </a:xfrm>
          <a:prstGeom prst="rect">
            <a:avLst/>
          </a:prstGeom>
          <a:noFill/>
          <a:ln>
            <a:noFill/>
          </a:ln>
        </p:spPr>
        <p:style>
          <a:lnRef idx="0">
            <a:scrgbClr r="0" g="0" b="0"/>
          </a:lnRef>
          <a:fillRef idx="0">
            <a:scrgbClr r="0" g="0" b="0"/>
          </a:fillRef>
          <a:effectRef idx="0">
            <a:scrgbClr r="0" g="0" b="0"/>
          </a:effectRef>
          <a:fontRef idx="minor"/>
        </p:style>
      </p:sp>
      <p:sp>
        <p:nvSpPr>
          <p:cNvPr id="271" name="CustomShape 2"/>
          <p:cNvSpPr/>
          <p:nvPr/>
        </p:nvSpPr>
        <p:spPr>
          <a:xfrm>
            <a:off x="3612420" y="0"/>
            <a:ext cx="3080700" cy="4220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ctr"/>
          <a:lstStyle/>
          <a:p>
            <a:pPr>
              <a:lnSpc>
                <a:spcPct val="100000"/>
              </a:lnSpc>
            </a:pPr>
            <a:r>
              <a:rPr lang="fr-FR" sz="750" b="1" spc="-1">
                <a:solidFill>
                  <a:srgbClr val="FFFFFF"/>
                </a:solidFill>
                <a:uFill>
                  <a:solidFill>
                    <a:srgbClr val="FFFFFF"/>
                  </a:solidFill>
                </a:uFill>
                <a:latin typeface="Verdana"/>
                <a:ea typeface="ＭＳ Ｐゴシック"/>
              </a:rPr>
              <a:t>Formation au dépôt dans HAL AMU</a:t>
            </a:r>
            <a:endParaRPr/>
          </a:p>
          <a:p>
            <a:pPr>
              <a:lnSpc>
                <a:spcPct val="100000"/>
              </a:lnSpc>
            </a:pPr>
            <a:endParaRPr/>
          </a:p>
        </p:txBody>
      </p:sp>
      <p:sp>
        <p:nvSpPr>
          <p:cNvPr id="272" name="CustomShape 3"/>
          <p:cNvSpPr/>
          <p:nvPr/>
        </p:nvSpPr>
        <p:spPr>
          <a:xfrm>
            <a:off x="2757600" y="5041170"/>
            <a:ext cx="3617730" cy="1004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ctr"/>
          <a:lstStyle/>
          <a:p>
            <a:pPr algn="ctr">
              <a:lnSpc>
                <a:spcPct val="100000"/>
              </a:lnSpc>
            </a:pPr>
            <a:fld id="{6D4F8B90-6C1B-4B71-B09C-2B9771EC7A90}" type="slidenum">
              <a:rPr lang="fr-FR" sz="750" b="1" spc="-1">
                <a:solidFill>
                  <a:srgbClr val="000000"/>
                </a:solidFill>
                <a:uFill>
                  <a:solidFill>
                    <a:srgbClr val="FFFFFF"/>
                  </a:solidFill>
                </a:uFill>
                <a:latin typeface="Verdana"/>
                <a:ea typeface="ＭＳ Ｐゴシック"/>
              </a:rPr>
              <a:t>22</a:t>
            </a:fld>
            <a:endParaRPr/>
          </a:p>
        </p:txBody>
      </p:sp>
      <p:sp>
        <p:nvSpPr>
          <p:cNvPr id="274" name="CustomShape 4"/>
          <p:cNvSpPr/>
          <p:nvPr/>
        </p:nvSpPr>
        <p:spPr>
          <a:xfrm>
            <a:off x="1377900" y="513000"/>
            <a:ext cx="5921100" cy="673249"/>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r>
              <a:rPr lang="fr-FR" sz="1950" b="1" spc="-1" dirty="0">
                <a:solidFill>
                  <a:srgbClr val="2663B4"/>
                </a:solidFill>
                <a:uFill>
                  <a:solidFill>
                    <a:srgbClr val="FFFFFF"/>
                  </a:solidFill>
                </a:uFill>
                <a:latin typeface="Verdana"/>
                <a:ea typeface="ＭＳ Ｐゴシック"/>
              </a:rPr>
              <a:t>Quelle version du document déposer ? </a:t>
            </a:r>
          </a:p>
        </p:txBody>
      </p:sp>
      <p:sp>
        <p:nvSpPr>
          <p:cNvPr id="9" name="Rectangle 8"/>
          <p:cNvSpPr/>
          <p:nvPr/>
        </p:nvSpPr>
        <p:spPr>
          <a:xfrm>
            <a:off x="554182" y="1571918"/>
            <a:ext cx="8333509" cy="1744067"/>
          </a:xfrm>
          <a:prstGeom prst="rect">
            <a:avLst/>
          </a:prstGeom>
          <a:ln w="28575">
            <a:solidFill>
              <a:schemeClr val="tx1"/>
            </a:solidFill>
          </a:ln>
          <a:effectLst>
            <a:innerShdw blurRad="63500" dist="50800" dir="13500000">
              <a:prstClr val="black">
                <a:alpha val="50000"/>
              </a:prstClr>
            </a:innerShdw>
            <a:softEdge rad="12700"/>
          </a:effectLst>
          <a:scene3d>
            <a:camera prst="orthographicFront"/>
            <a:lightRig rig="threePt" dir="t"/>
          </a:scene3d>
          <a:sp3d>
            <a:bevelT prst="relaxedInset"/>
          </a:sp3d>
        </p:spPr>
        <p:style>
          <a:lnRef idx="1">
            <a:schemeClr val="dk1"/>
          </a:lnRef>
          <a:fillRef idx="1002">
            <a:schemeClr val="lt1"/>
          </a:fillRef>
          <a:effectRef idx="1">
            <a:schemeClr val="dk1"/>
          </a:effectRef>
          <a:fontRef idx="minor">
            <a:schemeClr val="dk1"/>
          </a:fontRef>
        </p:style>
        <p:txBody>
          <a:bodyPr wrap="square">
            <a:spAutoFit/>
          </a:bodyPr>
          <a:lstStyle/>
          <a:p>
            <a:pPr>
              <a:lnSpc>
                <a:spcPct val="107000"/>
              </a:lnSpc>
              <a:spcAft>
                <a:spcPts val="60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200" b="1" dirty="0">
                <a:solidFill>
                  <a:srgbClr val="FFC000"/>
                </a:solidFill>
                <a:latin typeface="Calibri" panose="020F0502020204030204" pitchFamily="34" charset="0"/>
              </a:rPr>
              <a:t>Ecriture       </a:t>
            </a:r>
            <a:r>
              <a:rPr lang="fr-FR" sz="1200" b="1" dirty="0">
                <a:latin typeface="Calibri" panose="020F0502020204030204" pitchFamily="34" charset="0"/>
              </a:rPr>
              <a:t>→     </a:t>
            </a:r>
            <a:r>
              <a:rPr lang="fr-FR" sz="1200" b="1" dirty="0">
                <a:solidFill>
                  <a:srgbClr val="00B050"/>
                </a:solidFill>
                <a:latin typeface="Calibri" panose="020F0502020204030204" pitchFamily="34" charset="0"/>
              </a:rPr>
              <a:t>Soumission pour évaluation  → Corrections  → Acceptation pour publication          </a:t>
            </a:r>
            <a:r>
              <a:rPr lang="fr-FR" sz="1200" b="1" dirty="0">
                <a:latin typeface="Calibri" panose="020F0502020204030204" pitchFamily="34" charset="0"/>
              </a:rPr>
              <a:t>→      </a:t>
            </a:r>
            <a:r>
              <a:rPr lang="fr-FR" sz="1200" b="1" dirty="0">
                <a:solidFill>
                  <a:srgbClr val="0070C0"/>
                </a:solidFill>
                <a:latin typeface="Calibri" panose="020F0502020204030204" pitchFamily="34" charset="0"/>
              </a:rPr>
              <a:t>Publication</a:t>
            </a:r>
            <a:r>
              <a:rPr lang="fr-FR" sz="1200" b="1" dirty="0">
                <a:latin typeface="Calibri" panose="020F0502020204030204" pitchFamily="34" charset="0"/>
              </a:rPr>
              <a:t> </a:t>
            </a:r>
          </a:p>
          <a:p>
            <a:r>
              <a:rPr lang="fr-FR" sz="1200" b="1" dirty="0">
                <a:latin typeface="Calibri" panose="020F0502020204030204" pitchFamily="34" charset="0"/>
              </a:rPr>
              <a:t> </a:t>
            </a:r>
            <a:endParaRPr lang="fr-FR" sz="1200" dirty="0">
              <a:latin typeface="Calibri" panose="020F0502020204030204" pitchFamily="34" charset="0"/>
            </a:endParaRPr>
          </a:p>
          <a:p>
            <a:r>
              <a:rPr lang="fr-FR" sz="1200" b="1" dirty="0">
                <a:latin typeface="Calibri" panose="020F0502020204030204" pitchFamily="34" charset="0"/>
              </a:rPr>
              <a:t>    </a:t>
            </a:r>
            <a:r>
              <a:rPr lang="fr-FR" b="1" dirty="0">
                <a:latin typeface="Calibri" panose="020F0502020204030204" pitchFamily="34" charset="0"/>
              </a:rPr>
              <a:t>❶</a:t>
            </a:r>
            <a:r>
              <a:rPr lang="fr-FR" sz="1200" b="1" dirty="0">
                <a:latin typeface="Calibri" panose="020F0502020204030204" pitchFamily="34" charset="0"/>
              </a:rPr>
              <a:t>         →                                                                         </a:t>
            </a:r>
            <a:r>
              <a:rPr lang="fr-FR" b="1" dirty="0">
                <a:latin typeface="Calibri" panose="020F0502020204030204" pitchFamily="34" charset="0"/>
              </a:rPr>
              <a:t>❷</a:t>
            </a:r>
            <a:r>
              <a:rPr lang="fr-FR" sz="1200" b="1" dirty="0">
                <a:latin typeface="Calibri" panose="020F0502020204030204" pitchFamily="34" charset="0"/>
              </a:rPr>
              <a:t>                                                                       →        </a:t>
            </a:r>
            <a:r>
              <a:rPr lang="fr-FR" b="1" dirty="0">
                <a:latin typeface="Calibri" panose="020F0502020204030204" pitchFamily="34" charset="0"/>
              </a:rPr>
              <a:t>❸</a:t>
            </a:r>
          </a:p>
          <a:p>
            <a:endParaRPr lang="fr-FR" sz="1200" dirty="0">
              <a:latin typeface="Calibri" panose="020F0502020204030204" pitchFamily="34" charset="0"/>
            </a:endParaRPr>
          </a:p>
          <a:p>
            <a:pPr>
              <a:lnSpc>
                <a:spcPct val="107000"/>
              </a:lnSpc>
              <a:spcAft>
                <a:spcPts val="600"/>
              </a:spcAft>
            </a:pPr>
            <a:r>
              <a:rPr lang="fr-FR" sz="1200" b="1" dirty="0" err="1">
                <a:solidFill>
                  <a:srgbClr val="FFC000"/>
                </a:solidFill>
                <a:latin typeface="Calibri" panose="020F0502020204030204" pitchFamily="34" charset="0"/>
              </a:rPr>
              <a:t>Pre-print</a:t>
            </a:r>
            <a:r>
              <a:rPr lang="fr-FR" sz="1200" b="1" dirty="0">
                <a:solidFill>
                  <a:srgbClr val="FFC000"/>
                </a:solidFill>
                <a:latin typeface="Calibri" panose="020F0502020204030204" pitchFamily="34" charset="0"/>
              </a:rPr>
              <a:t>     </a:t>
            </a:r>
            <a:r>
              <a:rPr lang="fr-FR" sz="1200" b="1" dirty="0">
                <a:latin typeface="Calibri" panose="020F0502020204030204" pitchFamily="34" charset="0"/>
              </a:rPr>
              <a:t>→                                                 </a:t>
            </a:r>
            <a:r>
              <a:rPr lang="fr-FR" sz="1200" b="1" dirty="0">
                <a:solidFill>
                  <a:srgbClr val="00B050"/>
                </a:solidFill>
                <a:latin typeface="Calibri" panose="020F0502020204030204" pitchFamily="34" charset="0"/>
              </a:rPr>
              <a:t>Version finale acceptée pour publication                              </a:t>
            </a:r>
            <a:r>
              <a:rPr lang="fr-FR" sz="1200" b="1" dirty="0">
                <a:latin typeface="Calibri" panose="020F0502020204030204" pitchFamily="34" charset="0"/>
              </a:rPr>
              <a:t>→     </a:t>
            </a:r>
            <a:r>
              <a:rPr lang="fr-FR" sz="1200" b="1" dirty="0">
                <a:solidFill>
                  <a:srgbClr val="0070C0"/>
                </a:solidFill>
                <a:latin typeface="Calibri" panose="020F0502020204030204" pitchFamily="34" charset="0"/>
              </a:rPr>
              <a:t>PDF éditeur</a:t>
            </a:r>
            <a:endParaRPr lang="fr-FR" sz="1200" dirty="0">
              <a:solidFill>
                <a:srgbClr val="0070C0"/>
              </a:solidFill>
              <a:latin typeface="Calibri" panose="020F0502020204030204" pitchFamily="34" charset="0"/>
            </a:endParaRPr>
          </a:p>
          <a:p>
            <a:pPr>
              <a:lnSpc>
                <a:spcPct val="107000"/>
              </a:lnSpc>
              <a:spcAft>
                <a:spcPts val="600"/>
              </a:spcAft>
            </a:pPr>
            <a:r>
              <a:rPr lang="fr-FR" sz="1050" b="1" dirty="0">
                <a:latin typeface="Calibri" panose="020F0502020204030204" pitchFamily="34"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CustomShape 1"/>
          <p:cNvSpPr/>
          <p:nvPr/>
        </p:nvSpPr>
        <p:spPr>
          <a:xfrm>
            <a:off x="1600200" y="543060"/>
            <a:ext cx="6170310" cy="632610"/>
          </a:xfrm>
          <a:prstGeom prst="rect">
            <a:avLst/>
          </a:prstGeom>
          <a:noFill/>
          <a:ln>
            <a:noFill/>
          </a:ln>
        </p:spPr>
        <p:style>
          <a:lnRef idx="0">
            <a:scrgbClr r="0" g="0" b="0"/>
          </a:lnRef>
          <a:fillRef idx="0">
            <a:scrgbClr r="0" g="0" b="0"/>
          </a:fillRef>
          <a:effectRef idx="0">
            <a:scrgbClr r="0" g="0" b="0"/>
          </a:effectRef>
          <a:fontRef idx="minor"/>
        </p:style>
      </p:sp>
      <p:sp>
        <p:nvSpPr>
          <p:cNvPr id="2" name="Flèche vers le haut 1"/>
          <p:cNvSpPr/>
          <p:nvPr/>
        </p:nvSpPr>
        <p:spPr>
          <a:xfrm>
            <a:off x="3373751" y="3243692"/>
            <a:ext cx="1929398" cy="1847698"/>
          </a:xfrm>
          <a:prstGeom prst="upArrow">
            <a:avLst/>
          </a:prstGeom>
          <a:ln>
            <a:solidFill>
              <a:srgbClr val="C00000"/>
            </a:solidFill>
          </a:ln>
          <a:effectLst>
            <a:innerShdw blurRad="114300">
              <a:prstClr val="black"/>
            </a:inn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Version  visée par l’art. 30 </a:t>
            </a:r>
          </a:p>
        </p:txBody>
      </p:sp>
    </p:spTree>
    <p:extLst>
      <p:ext uri="{BB962C8B-B14F-4D97-AF65-F5344CB8AC3E}">
        <p14:creationId xmlns:p14="http://schemas.microsoft.com/office/powerpoint/2010/main" val="31769289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616526" y="1435112"/>
            <a:ext cx="3325091" cy="3601015"/>
          </a:xfrm>
          <a:prstGeom prst="rect">
            <a:avLst/>
          </a:prstGeom>
        </p:spPr>
      </p:pic>
      <p:sp>
        <p:nvSpPr>
          <p:cNvPr id="3" name="Titre 2"/>
          <p:cNvSpPr>
            <a:spLocks noGrp="1"/>
          </p:cNvSpPr>
          <p:nvPr>
            <p:ph type="title"/>
          </p:nvPr>
        </p:nvSpPr>
        <p:spPr/>
        <p:txBody>
          <a:bodyPr/>
          <a:lstStyle/>
          <a:p>
            <a:r>
              <a:rPr lang="fr-FR" dirty="0"/>
              <a:t>La version PDF éditeur comporte des marques éditoriales </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23</a:t>
            </a:fld>
            <a:endParaRPr lang="fr-FR" dirty="0"/>
          </a:p>
        </p:txBody>
      </p:sp>
      <p:pic>
        <p:nvPicPr>
          <p:cNvPr id="7" name="Image 6"/>
          <p:cNvPicPr>
            <a:picLocks noChangeAspect="1"/>
          </p:cNvPicPr>
          <p:nvPr/>
        </p:nvPicPr>
        <p:blipFill>
          <a:blip r:embed="rId3"/>
          <a:stretch>
            <a:fillRect/>
          </a:stretch>
        </p:blipFill>
        <p:spPr>
          <a:xfrm>
            <a:off x="4572000" y="1090240"/>
            <a:ext cx="3228109" cy="3945887"/>
          </a:xfrm>
          <a:prstGeom prst="rect">
            <a:avLst/>
          </a:prstGeom>
        </p:spPr>
      </p:pic>
    </p:spTree>
    <p:extLst>
      <p:ext uri="{BB962C8B-B14F-4D97-AF65-F5344CB8AC3E}">
        <p14:creationId xmlns:p14="http://schemas.microsoft.com/office/powerpoint/2010/main" val="277263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BA74C39F-01C2-E142-A242-98DFD306E142}" type="slidenum">
              <a:rPr lang="fr-FR" smtClean="0"/>
              <a:pPr>
                <a:defRPr/>
              </a:pPr>
              <a:t>24</a:t>
            </a:fld>
            <a:endParaRPr lang="fr-FR" dirty="0"/>
          </a:p>
        </p:txBody>
      </p:sp>
      <p:pic>
        <p:nvPicPr>
          <p:cNvPr id="5" name="Image 4"/>
          <p:cNvPicPr>
            <a:picLocks noChangeAspect="1"/>
          </p:cNvPicPr>
          <p:nvPr/>
        </p:nvPicPr>
        <p:blipFill>
          <a:blip r:embed="rId3"/>
          <a:stretch>
            <a:fillRect/>
          </a:stretch>
        </p:blipFill>
        <p:spPr>
          <a:xfrm>
            <a:off x="1547174" y="128587"/>
            <a:ext cx="7446169" cy="4915766"/>
          </a:xfrm>
          <a:prstGeom prst="rect">
            <a:avLst/>
          </a:prstGeom>
        </p:spPr>
      </p:pic>
    </p:spTree>
    <p:extLst>
      <p:ext uri="{BB962C8B-B14F-4D97-AF65-F5344CB8AC3E}">
        <p14:creationId xmlns:p14="http://schemas.microsoft.com/office/powerpoint/2010/main" val="39900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6DC88F2E-E033-41AB-AF41-3A6E4A22D0F2}"/>
              </a:ext>
            </a:extLst>
          </p:cNvPr>
          <p:cNvPicPr>
            <a:picLocks noGrp="1" noChangeAspect="1"/>
          </p:cNvPicPr>
          <p:nvPr>
            <p:ph idx="1"/>
          </p:nvPr>
        </p:nvPicPr>
        <p:blipFill>
          <a:blip r:embed="rId2"/>
          <a:stretch>
            <a:fillRect/>
          </a:stretch>
        </p:blipFill>
        <p:spPr>
          <a:xfrm>
            <a:off x="551905" y="1775637"/>
            <a:ext cx="3509731" cy="2987749"/>
          </a:xfrm>
          <a:prstGeom prst="rect">
            <a:avLst/>
          </a:prstGeom>
        </p:spPr>
      </p:pic>
      <p:sp>
        <p:nvSpPr>
          <p:cNvPr id="3" name="Titre 2">
            <a:extLst>
              <a:ext uri="{FF2B5EF4-FFF2-40B4-BE49-F238E27FC236}">
                <a16:creationId xmlns:a16="http://schemas.microsoft.com/office/drawing/2014/main" id="{C632D3D3-251D-4C90-991B-C64A40746281}"/>
              </a:ext>
            </a:extLst>
          </p:cNvPr>
          <p:cNvSpPr>
            <a:spLocks noGrp="1"/>
          </p:cNvSpPr>
          <p:nvPr>
            <p:ph type="title"/>
          </p:nvPr>
        </p:nvSpPr>
        <p:spPr/>
        <p:txBody>
          <a:bodyPr/>
          <a:lstStyle/>
          <a:p>
            <a:r>
              <a:rPr lang="fr-FR" dirty="0"/>
              <a:t>Déposer un fichier PDF éditeur est possible, avec l’accord de l’éditeur </a:t>
            </a:r>
          </a:p>
        </p:txBody>
      </p:sp>
      <p:sp>
        <p:nvSpPr>
          <p:cNvPr id="4" name="Espace réservé du pied de page 3">
            <a:extLst>
              <a:ext uri="{FF2B5EF4-FFF2-40B4-BE49-F238E27FC236}">
                <a16:creationId xmlns:a16="http://schemas.microsoft.com/office/drawing/2014/main" id="{D687D7A6-F107-4FCE-B225-E92E35D49DF6}"/>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FAEC5BF7-B534-4C67-8366-7906C16B2B9B}"/>
              </a:ext>
            </a:extLst>
          </p:cNvPr>
          <p:cNvSpPr>
            <a:spLocks noGrp="1"/>
          </p:cNvSpPr>
          <p:nvPr>
            <p:ph type="sldNum" sz="quarter" idx="11"/>
          </p:nvPr>
        </p:nvSpPr>
        <p:spPr/>
        <p:txBody>
          <a:bodyPr/>
          <a:lstStyle/>
          <a:p>
            <a:pPr>
              <a:defRPr/>
            </a:pPr>
            <a:fld id="{1105F73E-D302-7A49-9D49-5CFFB39DEAD8}" type="slidenum">
              <a:rPr lang="fr-FR" smtClean="0"/>
              <a:pPr>
                <a:defRPr/>
              </a:pPr>
              <a:t>25</a:t>
            </a:fld>
            <a:endParaRPr lang="fr-FR" dirty="0"/>
          </a:p>
        </p:txBody>
      </p:sp>
      <p:pic>
        <p:nvPicPr>
          <p:cNvPr id="8" name="Image 7">
            <a:extLst>
              <a:ext uri="{FF2B5EF4-FFF2-40B4-BE49-F238E27FC236}">
                <a16:creationId xmlns:a16="http://schemas.microsoft.com/office/drawing/2014/main" id="{D544E525-6E42-481D-9880-19CBFD4E9A27}"/>
              </a:ext>
            </a:extLst>
          </p:cNvPr>
          <p:cNvPicPr>
            <a:picLocks noChangeAspect="1"/>
          </p:cNvPicPr>
          <p:nvPr/>
        </p:nvPicPr>
        <p:blipFill>
          <a:blip r:embed="rId3"/>
          <a:stretch>
            <a:fillRect/>
          </a:stretch>
        </p:blipFill>
        <p:spPr>
          <a:xfrm>
            <a:off x="4677251" y="1775636"/>
            <a:ext cx="3905795" cy="2881423"/>
          </a:xfrm>
          <a:prstGeom prst="rect">
            <a:avLst/>
          </a:prstGeom>
        </p:spPr>
      </p:pic>
    </p:spTree>
    <p:extLst>
      <p:ext uri="{BB962C8B-B14F-4D97-AF65-F5344CB8AC3E}">
        <p14:creationId xmlns:p14="http://schemas.microsoft.com/office/powerpoint/2010/main" val="720866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8D8AA-5CE3-45A1-A0F6-DB7DE517230F}"/>
              </a:ext>
            </a:extLst>
          </p:cNvPr>
          <p:cNvSpPr>
            <a:spLocks noGrp="1"/>
          </p:cNvSpPr>
          <p:nvPr>
            <p:ph type="title"/>
          </p:nvPr>
        </p:nvSpPr>
        <p:spPr/>
        <p:txBody>
          <a:bodyPr/>
          <a:lstStyle/>
          <a:p>
            <a:r>
              <a:rPr lang="fr-FR" dirty="0"/>
              <a:t>Cas d’une publication financée par une institution</a:t>
            </a:r>
          </a:p>
        </p:txBody>
      </p:sp>
      <p:sp>
        <p:nvSpPr>
          <p:cNvPr id="3" name="Espace réservé du pied de page 2">
            <a:extLst>
              <a:ext uri="{FF2B5EF4-FFF2-40B4-BE49-F238E27FC236}">
                <a16:creationId xmlns:a16="http://schemas.microsoft.com/office/drawing/2014/main" id="{465AB982-1DEA-4991-840F-4A6F7674CE67}"/>
              </a:ext>
            </a:extLst>
          </p:cNvPr>
          <p:cNvSpPr>
            <a:spLocks noGrp="1"/>
          </p:cNvSpPr>
          <p:nvPr>
            <p:ph type="ftr" sz="quarter" idx="10"/>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B975C2F2-330A-4F43-983B-2CCBE3F080A0}"/>
              </a:ext>
            </a:extLst>
          </p:cNvPr>
          <p:cNvSpPr>
            <a:spLocks noGrp="1"/>
          </p:cNvSpPr>
          <p:nvPr>
            <p:ph type="sldNum" sz="quarter" idx="11"/>
          </p:nvPr>
        </p:nvSpPr>
        <p:spPr/>
        <p:txBody>
          <a:bodyPr/>
          <a:lstStyle/>
          <a:p>
            <a:pPr>
              <a:defRPr/>
            </a:pPr>
            <a:fld id="{64907555-CBA5-0047-88BE-4AF3BB82ECE4}" type="slidenum">
              <a:rPr lang="fr-FR" smtClean="0"/>
              <a:pPr>
                <a:defRPr/>
              </a:pPr>
              <a:t>26</a:t>
            </a:fld>
            <a:endParaRPr lang="fr-FR" dirty="0"/>
          </a:p>
        </p:txBody>
      </p:sp>
      <p:pic>
        <p:nvPicPr>
          <p:cNvPr id="5" name="Image 4">
            <a:extLst>
              <a:ext uri="{FF2B5EF4-FFF2-40B4-BE49-F238E27FC236}">
                <a16:creationId xmlns:a16="http://schemas.microsoft.com/office/drawing/2014/main" id="{A66CF593-98E1-4A03-AD08-5CA0B982A8ED}"/>
              </a:ext>
            </a:extLst>
          </p:cNvPr>
          <p:cNvPicPr>
            <a:picLocks noChangeAspect="1"/>
          </p:cNvPicPr>
          <p:nvPr/>
        </p:nvPicPr>
        <p:blipFill>
          <a:blip r:embed="rId2"/>
          <a:stretch>
            <a:fillRect/>
          </a:stretch>
        </p:blipFill>
        <p:spPr>
          <a:xfrm>
            <a:off x="2732567" y="1605517"/>
            <a:ext cx="3787295" cy="2955850"/>
          </a:xfrm>
          <a:prstGeom prst="rect">
            <a:avLst/>
          </a:prstGeom>
        </p:spPr>
      </p:pic>
    </p:spTree>
    <p:extLst>
      <p:ext uri="{BB962C8B-B14F-4D97-AF65-F5344CB8AC3E}">
        <p14:creationId xmlns:p14="http://schemas.microsoft.com/office/powerpoint/2010/main" val="56137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F594364-1269-42F9-A4E3-847D35C7411B}"/>
              </a:ext>
            </a:extLst>
          </p:cNvPr>
          <p:cNvSpPr>
            <a:spLocks noGrp="1"/>
          </p:cNvSpPr>
          <p:nvPr>
            <p:ph type="title"/>
          </p:nvPr>
        </p:nvSpPr>
        <p:spPr>
          <a:xfrm>
            <a:off x="308345" y="608037"/>
            <a:ext cx="8623004" cy="482203"/>
          </a:xfrm>
        </p:spPr>
        <p:txBody>
          <a:bodyPr/>
          <a:lstStyle/>
          <a:p>
            <a:r>
              <a:rPr lang="fr-FR" dirty="0"/>
              <a:t>Sur le fondement de l’article 30, déposer la version finale acceptée pour publication </a:t>
            </a:r>
            <a:br>
              <a:rPr lang="fr-FR" dirty="0"/>
            </a:br>
            <a:r>
              <a:rPr lang="fr-FR" dirty="0"/>
              <a:t> </a:t>
            </a:r>
          </a:p>
        </p:txBody>
      </p:sp>
      <p:sp>
        <p:nvSpPr>
          <p:cNvPr id="4" name="Espace réservé du pied de page 3">
            <a:extLst>
              <a:ext uri="{FF2B5EF4-FFF2-40B4-BE49-F238E27FC236}">
                <a16:creationId xmlns:a16="http://schemas.microsoft.com/office/drawing/2014/main" id="{81102339-3E83-4380-9E64-D73837D788C4}"/>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6C69C54B-DB32-4817-89D2-B2A4F1F4751A}"/>
              </a:ext>
            </a:extLst>
          </p:cNvPr>
          <p:cNvSpPr>
            <a:spLocks noGrp="1"/>
          </p:cNvSpPr>
          <p:nvPr>
            <p:ph type="sldNum" sz="quarter" idx="11"/>
          </p:nvPr>
        </p:nvSpPr>
        <p:spPr/>
        <p:txBody>
          <a:bodyPr/>
          <a:lstStyle/>
          <a:p>
            <a:pPr>
              <a:defRPr/>
            </a:pPr>
            <a:fld id="{1105F73E-D302-7A49-9D49-5CFFB39DEAD8}" type="slidenum">
              <a:rPr lang="fr-FR" smtClean="0"/>
              <a:pPr>
                <a:defRPr/>
              </a:pPr>
              <a:t>27</a:t>
            </a:fld>
            <a:endParaRPr lang="fr-FR" dirty="0"/>
          </a:p>
        </p:txBody>
      </p:sp>
      <p:pic>
        <p:nvPicPr>
          <p:cNvPr id="8" name="Espace réservé du contenu 7">
            <a:extLst>
              <a:ext uri="{FF2B5EF4-FFF2-40B4-BE49-F238E27FC236}">
                <a16:creationId xmlns:a16="http://schemas.microsoft.com/office/drawing/2014/main" id="{47959ACA-CEA7-4EC7-A5C2-9DD9FED87435}"/>
              </a:ext>
            </a:extLst>
          </p:cNvPr>
          <p:cNvPicPr>
            <a:picLocks noGrp="1" noChangeAspect="1"/>
          </p:cNvPicPr>
          <p:nvPr>
            <p:ph idx="1"/>
          </p:nvPr>
        </p:nvPicPr>
        <p:blipFill>
          <a:blip r:embed="rId2"/>
          <a:stretch>
            <a:fillRect/>
          </a:stretch>
        </p:blipFill>
        <p:spPr>
          <a:xfrm>
            <a:off x="308345" y="1507126"/>
            <a:ext cx="4726236" cy="2936593"/>
          </a:xfrm>
          <a:prstGeom prst="rect">
            <a:avLst/>
          </a:prstGeom>
        </p:spPr>
      </p:pic>
      <p:pic>
        <p:nvPicPr>
          <p:cNvPr id="9" name="Image 8">
            <a:extLst>
              <a:ext uri="{FF2B5EF4-FFF2-40B4-BE49-F238E27FC236}">
                <a16:creationId xmlns:a16="http://schemas.microsoft.com/office/drawing/2014/main" id="{253DE029-A6B7-49AF-BE81-A0BBBA21CBED}"/>
              </a:ext>
            </a:extLst>
          </p:cNvPr>
          <p:cNvPicPr>
            <a:picLocks noChangeAspect="1"/>
          </p:cNvPicPr>
          <p:nvPr/>
        </p:nvPicPr>
        <p:blipFill>
          <a:blip r:embed="rId3"/>
          <a:stretch>
            <a:fillRect/>
          </a:stretch>
        </p:blipFill>
        <p:spPr>
          <a:xfrm>
            <a:off x="5199960" y="1642381"/>
            <a:ext cx="3700905" cy="2666082"/>
          </a:xfrm>
          <a:prstGeom prst="rect">
            <a:avLst/>
          </a:prstGeom>
        </p:spPr>
      </p:pic>
    </p:spTree>
    <p:extLst>
      <p:ext uri="{BB962C8B-B14F-4D97-AF65-F5344CB8AC3E}">
        <p14:creationId xmlns:p14="http://schemas.microsoft.com/office/powerpoint/2010/main" val="1692391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713509" y="367904"/>
            <a:ext cx="7363691" cy="1002506"/>
          </a:xfrm>
          <a:prstGeom prst="rect">
            <a:avLst/>
          </a:prstGeom>
          <a:solidFill>
            <a:schemeClr val="bg1"/>
          </a:solidFill>
          <a:ln>
            <a:noFill/>
          </a:ln>
          <a:effectLst/>
        </p:spPr>
        <p:txBody>
          <a:bodyPr lIns="0" tIns="0" rIns="0" bIns="0" anchor="ctr"/>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pPr>
            <a:r>
              <a:rPr lang="fr-FR" altLang="fr-FR" sz="1900" b="1" dirty="0">
                <a:solidFill>
                  <a:srgbClr val="FF0000"/>
                </a:solidFill>
                <a:ea typeface="ＭＳ Ｐゴシック" panose="020B0600070205080204" pitchFamily="34" charset="-128"/>
              </a:rPr>
              <a:t>La feuille de route pour déposer dans le respect de l’article 30</a:t>
            </a:r>
          </a:p>
        </p:txBody>
      </p:sp>
      <p:sp>
        <p:nvSpPr>
          <p:cNvPr id="17411" name="Rectangle 2"/>
          <p:cNvSpPr>
            <a:spLocks noChangeArrowheads="1"/>
          </p:cNvSpPr>
          <p:nvPr/>
        </p:nvSpPr>
        <p:spPr bwMode="auto">
          <a:xfrm>
            <a:off x="1485899" y="1371600"/>
            <a:ext cx="6771409" cy="354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28600" indent="-225425">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9pPr>
          </a:lstStyle>
          <a:p>
            <a:pPr algn="just" eaLnBrk="1">
              <a:lnSpc>
                <a:spcPct val="90000"/>
              </a:lnSpc>
              <a:spcBef>
                <a:spcPct val="0"/>
              </a:spcBef>
              <a:buClr>
                <a:srgbClr val="0070C0"/>
              </a:buClr>
              <a:buFont typeface="Arial" panose="020B0604020202020204" pitchFamily="34" charset="0"/>
              <a:buChar char="•"/>
            </a:pPr>
            <a:r>
              <a:rPr lang="fr-FR" altLang="fr-FR" sz="1600" b="1" dirty="0">
                <a:solidFill>
                  <a:srgbClr val="0070C0"/>
                </a:solidFill>
              </a:rPr>
              <a:t>1ere étape </a:t>
            </a:r>
            <a:r>
              <a:rPr lang="fr-FR" altLang="fr-FR" sz="1600" dirty="0"/>
              <a:t>: </a:t>
            </a:r>
            <a:r>
              <a:rPr lang="fr-FR" altLang="fr-FR" sz="1600" b="1" dirty="0"/>
              <a:t>Solliciter l’autorisation des co-auteurs</a:t>
            </a:r>
          </a:p>
          <a:p>
            <a:pPr marL="3175" indent="0" algn="just" eaLnBrk="1">
              <a:lnSpc>
                <a:spcPct val="90000"/>
              </a:lnSpc>
              <a:spcBef>
                <a:spcPct val="0"/>
              </a:spcBef>
              <a:buClr>
                <a:srgbClr val="0070C0"/>
              </a:buClr>
            </a:pPr>
            <a:endParaRPr lang="fr-FR" altLang="fr-FR" sz="1600" b="1" dirty="0"/>
          </a:p>
          <a:p>
            <a:pPr algn="just" eaLnBrk="1">
              <a:lnSpc>
                <a:spcPct val="90000"/>
              </a:lnSpc>
              <a:spcBef>
                <a:spcPct val="0"/>
              </a:spcBef>
              <a:buClr>
                <a:srgbClr val="0070C0"/>
              </a:buClr>
              <a:buFont typeface="Arial" panose="020B0604020202020204" pitchFamily="34" charset="0"/>
              <a:buChar char="•"/>
            </a:pPr>
            <a:endParaRPr lang="fr-FR" altLang="fr-FR" sz="1600" dirty="0">
              <a:cs typeface="DejaVu Sans" panose="020B0603030804020204" pitchFamily="34" charset="0"/>
            </a:endParaRPr>
          </a:p>
          <a:p>
            <a:pPr algn="just" eaLnBrk="1">
              <a:lnSpc>
                <a:spcPct val="90000"/>
              </a:lnSpc>
              <a:spcBef>
                <a:spcPct val="0"/>
              </a:spcBef>
              <a:buClr>
                <a:srgbClr val="0070C0"/>
              </a:buClr>
              <a:buFont typeface="Arial" panose="020B0604020202020204" pitchFamily="34" charset="0"/>
              <a:buChar char="•"/>
            </a:pPr>
            <a:r>
              <a:rPr lang="fr-FR" altLang="fr-FR" sz="1600" b="1" dirty="0">
                <a:solidFill>
                  <a:srgbClr val="0070C0"/>
                </a:solidFill>
              </a:rPr>
              <a:t>2</a:t>
            </a:r>
            <a:r>
              <a:rPr lang="fr-FR" altLang="fr-FR" sz="1600" b="1" baseline="30000" dirty="0">
                <a:solidFill>
                  <a:srgbClr val="0070C0"/>
                </a:solidFill>
              </a:rPr>
              <a:t>e</a:t>
            </a:r>
            <a:r>
              <a:rPr lang="fr-FR" altLang="fr-FR" sz="1600" b="1" dirty="0">
                <a:solidFill>
                  <a:srgbClr val="0070C0"/>
                </a:solidFill>
              </a:rPr>
              <a:t> étape </a:t>
            </a:r>
            <a:r>
              <a:rPr lang="fr-FR" altLang="fr-FR" sz="1600" dirty="0"/>
              <a:t>: Conserver </a:t>
            </a:r>
            <a:r>
              <a:rPr lang="fr-FR" altLang="fr-FR" sz="1600" b="1" dirty="0"/>
              <a:t>la version finale acceptée pour publication </a:t>
            </a:r>
          </a:p>
          <a:p>
            <a:pPr algn="just" eaLnBrk="1">
              <a:lnSpc>
                <a:spcPct val="90000"/>
              </a:lnSpc>
              <a:spcBef>
                <a:spcPct val="0"/>
              </a:spcBef>
              <a:buClrTx/>
              <a:buSzTx/>
              <a:buFontTx/>
              <a:buNone/>
            </a:pPr>
            <a:endParaRPr lang="fr-FR" altLang="fr-FR" sz="1600" dirty="0">
              <a:cs typeface="DejaVu Sans" panose="020B0603030804020204" pitchFamily="34" charset="0"/>
            </a:endParaRPr>
          </a:p>
          <a:p>
            <a:pPr algn="just" eaLnBrk="1">
              <a:lnSpc>
                <a:spcPct val="90000"/>
              </a:lnSpc>
              <a:spcBef>
                <a:spcPct val="0"/>
              </a:spcBef>
              <a:buClrTx/>
              <a:buSzTx/>
              <a:buFontTx/>
              <a:buNone/>
            </a:pPr>
            <a:endParaRPr lang="fr-FR" altLang="fr-FR" sz="1600" dirty="0">
              <a:cs typeface="DejaVu Sans" panose="020B0603030804020204" pitchFamily="34" charset="0"/>
            </a:endParaRPr>
          </a:p>
          <a:p>
            <a:pPr algn="just" eaLnBrk="1">
              <a:lnSpc>
                <a:spcPct val="90000"/>
              </a:lnSpc>
              <a:spcBef>
                <a:spcPct val="0"/>
              </a:spcBef>
              <a:buClr>
                <a:srgbClr val="0070C0"/>
              </a:buClr>
              <a:buFont typeface="Arial" panose="020B0604020202020204" pitchFamily="34" charset="0"/>
              <a:buChar char="•"/>
            </a:pPr>
            <a:r>
              <a:rPr lang="fr-FR" altLang="fr-FR" sz="1600" b="1" dirty="0">
                <a:solidFill>
                  <a:srgbClr val="0070C0"/>
                </a:solidFill>
              </a:rPr>
              <a:t>3</a:t>
            </a:r>
            <a:r>
              <a:rPr lang="fr-FR" altLang="fr-FR" sz="1600" b="1" baseline="30000" dirty="0">
                <a:solidFill>
                  <a:srgbClr val="0070C0"/>
                </a:solidFill>
              </a:rPr>
              <a:t>e</a:t>
            </a:r>
            <a:r>
              <a:rPr lang="fr-FR" altLang="fr-FR" sz="1600" b="1" dirty="0">
                <a:solidFill>
                  <a:srgbClr val="0070C0"/>
                </a:solidFill>
              </a:rPr>
              <a:t> étape</a:t>
            </a:r>
            <a:r>
              <a:rPr lang="fr-FR" altLang="fr-FR" sz="1600" dirty="0">
                <a:solidFill>
                  <a:srgbClr val="0070C0"/>
                </a:solidFill>
              </a:rPr>
              <a:t> </a:t>
            </a:r>
            <a:r>
              <a:rPr lang="fr-FR" altLang="fr-FR" sz="1600" dirty="0"/>
              <a:t>: </a:t>
            </a:r>
            <a:r>
              <a:rPr lang="fr-FR" altLang="fr-FR" sz="1600" b="1" dirty="0"/>
              <a:t>Déposer </a:t>
            </a:r>
            <a:r>
              <a:rPr lang="fr-FR" altLang="fr-FR" sz="1600" dirty="0"/>
              <a:t>cette version dès la publication de l’article</a:t>
            </a:r>
          </a:p>
          <a:p>
            <a:pPr algn="just" eaLnBrk="1">
              <a:lnSpc>
                <a:spcPct val="90000"/>
              </a:lnSpc>
              <a:spcBef>
                <a:spcPct val="0"/>
              </a:spcBef>
              <a:buClrTx/>
              <a:buSzTx/>
              <a:buFontTx/>
              <a:buNone/>
            </a:pPr>
            <a:endParaRPr lang="fr-FR" altLang="fr-FR" sz="1600" dirty="0">
              <a:cs typeface="DejaVu Sans" panose="020B0603030804020204" pitchFamily="34" charset="0"/>
            </a:endParaRPr>
          </a:p>
          <a:p>
            <a:pPr algn="just" eaLnBrk="1">
              <a:lnSpc>
                <a:spcPct val="90000"/>
              </a:lnSpc>
              <a:spcBef>
                <a:spcPct val="0"/>
              </a:spcBef>
              <a:buClrTx/>
              <a:buSzTx/>
              <a:buFontTx/>
              <a:buNone/>
            </a:pPr>
            <a:endParaRPr lang="fr-FR" altLang="fr-FR" sz="1600" dirty="0">
              <a:cs typeface="DejaVu Sans" panose="020B0603030804020204" pitchFamily="34" charset="0"/>
            </a:endParaRPr>
          </a:p>
          <a:p>
            <a:pPr algn="just" eaLnBrk="1">
              <a:lnSpc>
                <a:spcPct val="90000"/>
              </a:lnSpc>
              <a:spcBef>
                <a:spcPct val="0"/>
              </a:spcBef>
              <a:buClr>
                <a:srgbClr val="0070C0"/>
              </a:buClr>
              <a:buFont typeface="Arial" panose="020B0604020202020204" pitchFamily="34" charset="0"/>
              <a:buChar char="•"/>
            </a:pPr>
            <a:r>
              <a:rPr lang="fr-FR" altLang="fr-FR" sz="1600" b="1" dirty="0">
                <a:solidFill>
                  <a:srgbClr val="0070C0"/>
                </a:solidFill>
              </a:rPr>
              <a:t>4</a:t>
            </a:r>
            <a:r>
              <a:rPr lang="fr-FR" altLang="fr-FR" sz="1600" b="1" baseline="30000" dirty="0">
                <a:solidFill>
                  <a:srgbClr val="0070C0"/>
                </a:solidFill>
              </a:rPr>
              <a:t>e</a:t>
            </a:r>
            <a:r>
              <a:rPr lang="fr-FR" altLang="fr-FR" sz="1600" b="1" dirty="0">
                <a:solidFill>
                  <a:srgbClr val="0070C0"/>
                </a:solidFill>
              </a:rPr>
              <a:t> étape </a:t>
            </a:r>
            <a:r>
              <a:rPr lang="fr-FR" altLang="fr-FR" sz="1600" dirty="0"/>
              <a:t>: </a:t>
            </a:r>
            <a:r>
              <a:rPr lang="fr-FR" altLang="fr-FR" sz="1600" b="1" dirty="0"/>
              <a:t>Si nécessaire, appliquer un embargo </a:t>
            </a:r>
            <a:r>
              <a:rPr lang="fr-FR" altLang="fr-FR" sz="1600" dirty="0"/>
              <a:t>pour que le texte intégral ne soit mis en ligne qu’après les délais indiqués par la loi.</a:t>
            </a:r>
          </a:p>
        </p:txBody>
      </p:sp>
    </p:spTree>
    <p:extLst>
      <p:ext uri="{BB962C8B-B14F-4D97-AF65-F5344CB8AC3E}">
        <p14:creationId xmlns:p14="http://schemas.microsoft.com/office/powerpoint/2010/main" val="12342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D3486-043C-4878-AB77-535108CC4809}"/>
              </a:ext>
            </a:extLst>
          </p:cNvPr>
          <p:cNvSpPr>
            <a:spLocks noGrp="1"/>
          </p:cNvSpPr>
          <p:nvPr>
            <p:ph type="title"/>
          </p:nvPr>
        </p:nvSpPr>
        <p:spPr/>
        <p:txBody>
          <a:bodyPr/>
          <a:lstStyle/>
          <a:p>
            <a:r>
              <a:rPr lang="fr-FR" dirty="0"/>
              <a:t>Document sous embargo dans HAL AMU </a:t>
            </a:r>
          </a:p>
        </p:txBody>
      </p:sp>
      <p:sp>
        <p:nvSpPr>
          <p:cNvPr id="3" name="Espace réservé du pied de page 2">
            <a:extLst>
              <a:ext uri="{FF2B5EF4-FFF2-40B4-BE49-F238E27FC236}">
                <a16:creationId xmlns:a16="http://schemas.microsoft.com/office/drawing/2014/main" id="{CC3415CE-4026-4050-AAD0-2D29C79A5116}"/>
              </a:ext>
            </a:extLst>
          </p:cNvPr>
          <p:cNvSpPr>
            <a:spLocks noGrp="1"/>
          </p:cNvSpPr>
          <p:nvPr>
            <p:ph type="ftr" sz="quarter" idx="10"/>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4A29515D-34BD-43BE-9B95-3CA242F2CD03}"/>
              </a:ext>
            </a:extLst>
          </p:cNvPr>
          <p:cNvSpPr>
            <a:spLocks noGrp="1"/>
          </p:cNvSpPr>
          <p:nvPr>
            <p:ph type="sldNum" sz="quarter" idx="11"/>
          </p:nvPr>
        </p:nvSpPr>
        <p:spPr/>
        <p:txBody>
          <a:bodyPr/>
          <a:lstStyle/>
          <a:p>
            <a:pPr>
              <a:defRPr/>
            </a:pPr>
            <a:fld id="{64907555-CBA5-0047-88BE-4AF3BB82ECE4}" type="slidenum">
              <a:rPr lang="fr-FR" smtClean="0"/>
              <a:pPr>
                <a:defRPr/>
              </a:pPr>
              <a:t>29</a:t>
            </a:fld>
            <a:endParaRPr lang="fr-FR" dirty="0"/>
          </a:p>
        </p:txBody>
      </p:sp>
      <p:pic>
        <p:nvPicPr>
          <p:cNvPr id="5" name="Image 4">
            <a:extLst>
              <a:ext uri="{FF2B5EF4-FFF2-40B4-BE49-F238E27FC236}">
                <a16:creationId xmlns:a16="http://schemas.microsoft.com/office/drawing/2014/main" id="{DFCC5371-DEBF-48FB-AC63-4033CBC74F40}"/>
              </a:ext>
            </a:extLst>
          </p:cNvPr>
          <p:cNvPicPr>
            <a:picLocks noChangeAspect="1"/>
          </p:cNvPicPr>
          <p:nvPr/>
        </p:nvPicPr>
        <p:blipFill>
          <a:blip r:embed="rId2"/>
          <a:stretch>
            <a:fillRect/>
          </a:stretch>
        </p:blipFill>
        <p:spPr>
          <a:xfrm>
            <a:off x="287078" y="1090241"/>
            <a:ext cx="8601741" cy="4130346"/>
          </a:xfrm>
          <a:prstGeom prst="rect">
            <a:avLst/>
          </a:prstGeom>
        </p:spPr>
      </p:pic>
    </p:spTree>
    <p:extLst>
      <p:ext uri="{BB962C8B-B14F-4D97-AF65-F5344CB8AC3E}">
        <p14:creationId xmlns:p14="http://schemas.microsoft.com/office/powerpoint/2010/main" val="11943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Les principes généraux du droit d’auteur  </a:t>
            </a:r>
            <a:br>
              <a:rPr lang="fr-FR" dirty="0"/>
            </a:b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3</a:t>
            </a:fld>
            <a:endParaRPr lang="fr-FR" dirty="0"/>
          </a:p>
        </p:txBody>
      </p:sp>
      <p:sp>
        <p:nvSpPr>
          <p:cNvPr id="6" name="Espace réservé du contenu 5"/>
          <p:cNvSpPr>
            <a:spLocks noGrp="1"/>
          </p:cNvSpPr>
          <p:nvPr>
            <p:ph idx="1"/>
          </p:nvPr>
        </p:nvSpPr>
        <p:spPr>
          <a:xfrm>
            <a:off x="1062046" y="1200151"/>
            <a:ext cx="7624753" cy="3394472"/>
          </a:xfrm>
        </p:spPr>
        <p:txBody>
          <a:bodyPr numCol="2"/>
          <a:lstStyle/>
          <a:p>
            <a:r>
              <a:rPr lang="fr-FR" b="1" dirty="0">
                <a:solidFill>
                  <a:srgbClr val="0070C0"/>
                </a:solidFill>
              </a:rPr>
              <a:t>         Droits moraux               </a:t>
            </a:r>
          </a:p>
          <a:p>
            <a:endParaRPr lang="fr-FR" dirty="0">
              <a:solidFill>
                <a:srgbClr val="0070C0"/>
              </a:solidFill>
            </a:endParaRPr>
          </a:p>
          <a:p>
            <a:pPr marL="285750" indent="-285750">
              <a:buFontTx/>
              <a:buChar char="-"/>
            </a:pPr>
            <a:r>
              <a:rPr lang="fr-FR" dirty="0">
                <a:solidFill>
                  <a:srgbClr val="0070C0"/>
                </a:solidFill>
              </a:rPr>
              <a:t>Droit de divulgation                                       </a:t>
            </a:r>
          </a:p>
          <a:p>
            <a:pPr marL="285750" indent="-285750">
              <a:buFontTx/>
              <a:buChar char="-"/>
            </a:pPr>
            <a:r>
              <a:rPr lang="fr-FR" dirty="0">
                <a:solidFill>
                  <a:srgbClr val="0070C0"/>
                </a:solidFill>
              </a:rPr>
              <a:t>Droit de paternité </a:t>
            </a:r>
          </a:p>
          <a:p>
            <a:pPr marL="285750" indent="-285750">
              <a:buFontTx/>
              <a:buChar char="-"/>
            </a:pPr>
            <a:r>
              <a:rPr lang="fr-FR" dirty="0">
                <a:solidFill>
                  <a:srgbClr val="0070C0"/>
                </a:solidFill>
              </a:rPr>
              <a:t>Droit au respect de l’œuvre </a:t>
            </a:r>
          </a:p>
          <a:p>
            <a:pPr marL="285750" indent="-285750">
              <a:buFontTx/>
              <a:buChar char="-"/>
            </a:pPr>
            <a:r>
              <a:rPr lang="fr-FR" dirty="0">
                <a:solidFill>
                  <a:srgbClr val="0070C0"/>
                </a:solidFill>
              </a:rPr>
              <a:t>Droit de retrait </a:t>
            </a:r>
          </a:p>
          <a:p>
            <a:pPr marL="285750" indent="-285750">
              <a:buFontTx/>
              <a:buChar char="-"/>
            </a:pPr>
            <a:endParaRPr lang="fr-FR" dirty="0">
              <a:solidFill>
                <a:srgbClr val="0070C0"/>
              </a:solidFill>
            </a:endParaRPr>
          </a:p>
          <a:p>
            <a:pPr marL="285750" indent="-285750">
              <a:buFontTx/>
              <a:buChar char="-"/>
            </a:pPr>
            <a:endParaRPr lang="fr-FR" dirty="0">
              <a:solidFill>
                <a:srgbClr val="0070C0"/>
              </a:solidFill>
            </a:endParaRPr>
          </a:p>
          <a:p>
            <a:r>
              <a:rPr lang="fr-FR" dirty="0">
                <a:solidFill>
                  <a:srgbClr val="0070C0"/>
                </a:solidFill>
              </a:rPr>
              <a:t>= droits perpétuels, inaliénables </a:t>
            </a:r>
          </a:p>
          <a:p>
            <a:r>
              <a:rPr lang="fr-FR" dirty="0">
                <a:solidFill>
                  <a:srgbClr val="0070C0"/>
                </a:solidFill>
              </a:rPr>
              <a:t>imprescriptibles et insaisissables   </a:t>
            </a:r>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Droits patrimoniaux</a:t>
            </a:r>
          </a:p>
          <a:p>
            <a:endParaRPr lang="fr-FR" dirty="0"/>
          </a:p>
          <a:p>
            <a:endParaRPr lang="fr-FR" dirty="0"/>
          </a:p>
          <a:p>
            <a:endParaRPr lang="fr-FR" dirty="0"/>
          </a:p>
          <a:p>
            <a:endParaRPr lang="fr-FR" dirty="0"/>
          </a:p>
          <a:p>
            <a:endParaRPr lang="fr-FR" dirty="0"/>
          </a:p>
          <a:p>
            <a:endParaRPr lang="fr-FR" dirty="0"/>
          </a:p>
          <a:p>
            <a:r>
              <a:rPr lang="fr-FR" b="1" dirty="0"/>
              <a:t>              </a:t>
            </a:r>
          </a:p>
          <a:p>
            <a:endParaRPr lang="fr-FR" b="1" dirty="0"/>
          </a:p>
          <a:p>
            <a:r>
              <a:rPr lang="fr-FR" b="1" dirty="0"/>
              <a:t>          Droits patrimoniaux </a:t>
            </a:r>
          </a:p>
          <a:p>
            <a:endParaRPr lang="fr-FR" dirty="0"/>
          </a:p>
          <a:p>
            <a:r>
              <a:rPr lang="fr-FR" dirty="0"/>
              <a:t>Ils permettent à l’auteur d’exploiter sa publication et sont : </a:t>
            </a:r>
          </a:p>
          <a:p>
            <a:endParaRPr lang="fr-FR" dirty="0"/>
          </a:p>
          <a:p>
            <a:r>
              <a:rPr lang="fr-FR" dirty="0"/>
              <a:t>- exclusifs : </a:t>
            </a:r>
            <a:r>
              <a:rPr lang="fr-FR" i="1" dirty="0"/>
              <a:t>seul l’auteur définit les conditions d’exploitation de son œuvre </a:t>
            </a:r>
          </a:p>
          <a:p>
            <a:endParaRPr lang="fr-FR" dirty="0"/>
          </a:p>
          <a:p>
            <a:r>
              <a:rPr lang="fr-FR" dirty="0"/>
              <a:t>- cessibles à des tiers, </a:t>
            </a:r>
            <a:r>
              <a:rPr lang="fr-FR" i="1" dirty="0"/>
              <a:t>à titre gratuit ou onéreux </a:t>
            </a:r>
          </a:p>
          <a:p>
            <a:endParaRPr lang="fr-FR" dirty="0"/>
          </a:p>
          <a:p>
            <a:r>
              <a:rPr lang="fr-FR" dirty="0"/>
              <a:t>- limités dans le temps : </a:t>
            </a:r>
            <a:r>
              <a:rPr lang="fr-FR" i="1" dirty="0"/>
              <a:t>droits reconnus à l’auteur pendant toute sa vie ainsi qu’à ses ayant droits 70 ans après le décès de ce dernier</a:t>
            </a:r>
          </a:p>
          <a:p>
            <a:endParaRPr lang="fr-FR" dirty="0"/>
          </a:p>
          <a:p>
            <a:endParaRPr lang="fr-FR" dirty="0"/>
          </a:p>
          <a:p>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Flèche droite 3"/>
          <p:cNvSpPr/>
          <p:nvPr/>
        </p:nvSpPr>
        <p:spPr>
          <a:xfrm>
            <a:off x="1842655" y="3740727"/>
            <a:ext cx="2729345" cy="1097974"/>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NEGOCIATION </a:t>
            </a:r>
          </a:p>
          <a:p>
            <a:pPr algn="ctr"/>
            <a:r>
              <a:rPr lang="fr-FR" dirty="0"/>
              <a:t>avec l’éditeur </a:t>
            </a:r>
          </a:p>
        </p:txBody>
      </p:sp>
      <p:sp>
        <p:nvSpPr>
          <p:cNvPr id="7" name="Accolade ouvrante 6"/>
          <p:cNvSpPr/>
          <p:nvPr/>
        </p:nvSpPr>
        <p:spPr>
          <a:xfrm>
            <a:off x="4488873" y="1200151"/>
            <a:ext cx="387927" cy="3394472"/>
          </a:xfrm>
          <a:prstGeom prst="leftBrace">
            <a:avLst>
              <a:gd name="adj1" fmla="val 8333"/>
              <a:gd name="adj2" fmla="val 50204"/>
            </a:avLst>
          </a:prstGeom>
          <a:ln>
            <a:solidFill>
              <a:srgbClr val="009E9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5318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BA74C39F-01C2-E142-A242-98DFD306E142}" type="slidenum">
              <a:rPr lang="fr-FR" smtClean="0"/>
              <a:pPr>
                <a:defRPr/>
              </a:pPr>
              <a:t>30</a:t>
            </a:fld>
            <a:endParaRPr lang="fr-FR" dirty="0"/>
          </a:p>
        </p:txBody>
      </p:sp>
      <p:pic>
        <p:nvPicPr>
          <p:cNvPr id="4" name="Image 3"/>
          <p:cNvPicPr>
            <a:picLocks noChangeAspect="1"/>
          </p:cNvPicPr>
          <p:nvPr/>
        </p:nvPicPr>
        <p:blipFill>
          <a:blip r:embed="rId2"/>
          <a:stretch>
            <a:fillRect/>
          </a:stretch>
        </p:blipFill>
        <p:spPr>
          <a:xfrm>
            <a:off x="217774" y="97846"/>
            <a:ext cx="3779262" cy="5014913"/>
          </a:xfrm>
          <a:prstGeom prst="rect">
            <a:avLst/>
          </a:prstGeom>
        </p:spPr>
      </p:pic>
      <p:pic>
        <p:nvPicPr>
          <p:cNvPr id="5" name="Image 4"/>
          <p:cNvPicPr>
            <a:picLocks noChangeAspect="1"/>
          </p:cNvPicPr>
          <p:nvPr/>
        </p:nvPicPr>
        <p:blipFill>
          <a:blip r:embed="rId3"/>
          <a:stretch>
            <a:fillRect/>
          </a:stretch>
        </p:blipFill>
        <p:spPr>
          <a:xfrm>
            <a:off x="4421343" y="81726"/>
            <a:ext cx="3934691" cy="5087531"/>
          </a:xfrm>
          <a:prstGeom prst="rect">
            <a:avLst/>
          </a:prstGeom>
        </p:spPr>
      </p:pic>
    </p:spTree>
    <p:extLst>
      <p:ext uri="{BB962C8B-B14F-4D97-AF65-F5344CB8AC3E}">
        <p14:creationId xmlns:p14="http://schemas.microsoft.com/office/powerpoint/2010/main" val="3106986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a:p>
            <a:endParaRPr lang="fr-FR" dirty="0"/>
          </a:p>
          <a:p>
            <a:endParaRPr lang="fr-FR" dirty="0"/>
          </a:p>
        </p:txBody>
      </p:sp>
      <p:sp>
        <p:nvSpPr>
          <p:cNvPr id="3" name="Titre 2"/>
          <p:cNvSpPr>
            <a:spLocks noGrp="1"/>
          </p:cNvSpPr>
          <p:nvPr>
            <p:ph type="title"/>
          </p:nvPr>
        </p:nvSpPr>
        <p:spPr>
          <a:xfrm>
            <a:off x="457200" y="526259"/>
            <a:ext cx="8229600" cy="412988"/>
          </a:xfrm>
        </p:spPr>
        <p:txBody>
          <a:bodyPr/>
          <a:lstStyle/>
          <a:p>
            <a:r>
              <a:rPr lang="fr-FR" dirty="0"/>
              <a:t>Une question ? La réponse sur HAL AMU </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31</a:t>
            </a:fld>
            <a:endParaRPr lang="fr-FR" dirty="0"/>
          </a:p>
        </p:txBody>
      </p:sp>
      <p:pic>
        <p:nvPicPr>
          <p:cNvPr id="7" name="Image 6"/>
          <p:cNvPicPr>
            <a:picLocks noChangeAspect="1"/>
          </p:cNvPicPr>
          <p:nvPr/>
        </p:nvPicPr>
        <p:blipFill>
          <a:blip r:embed="rId2"/>
          <a:stretch>
            <a:fillRect/>
          </a:stretch>
        </p:blipFill>
        <p:spPr>
          <a:xfrm>
            <a:off x="592932" y="2493169"/>
            <a:ext cx="8093868" cy="2557462"/>
          </a:xfrm>
          <a:prstGeom prst="rect">
            <a:avLst/>
          </a:prstGeom>
        </p:spPr>
      </p:pic>
      <p:pic>
        <p:nvPicPr>
          <p:cNvPr id="8" name="Image 7"/>
          <p:cNvPicPr>
            <a:picLocks noChangeAspect="1"/>
          </p:cNvPicPr>
          <p:nvPr/>
        </p:nvPicPr>
        <p:blipFill>
          <a:blip r:embed="rId3"/>
          <a:stretch>
            <a:fillRect/>
          </a:stretch>
        </p:blipFill>
        <p:spPr>
          <a:xfrm>
            <a:off x="457200" y="939247"/>
            <a:ext cx="7434263" cy="1061003"/>
          </a:xfrm>
          <a:prstGeom prst="rect">
            <a:avLst/>
          </a:prstGeom>
        </p:spPr>
      </p:pic>
      <p:pic>
        <p:nvPicPr>
          <p:cNvPr id="10" name="Image 9"/>
          <p:cNvPicPr>
            <a:picLocks noChangeAspect="1"/>
          </p:cNvPicPr>
          <p:nvPr/>
        </p:nvPicPr>
        <p:blipFill>
          <a:blip r:embed="rId4"/>
          <a:stretch>
            <a:fillRect/>
          </a:stretch>
        </p:blipFill>
        <p:spPr>
          <a:xfrm>
            <a:off x="4639866" y="1983738"/>
            <a:ext cx="4076700" cy="1533525"/>
          </a:xfrm>
          <a:prstGeom prst="rect">
            <a:avLst/>
          </a:prstGeom>
        </p:spPr>
      </p:pic>
    </p:spTree>
    <p:extLst>
      <p:ext uri="{BB962C8B-B14F-4D97-AF65-F5344CB8AC3E}">
        <p14:creationId xmlns:p14="http://schemas.microsoft.com/office/powerpoint/2010/main" val="14790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4155282" y="3323286"/>
            <a:ext cx="1019391" cy="1492972"/>
          </a:xfrm>
          <a:prstGeom prst="rect">
            <a:avLst/>
          </a:prstGeom>
        </p:spPr>
      </p:pic>
      <p:sp>
        <p:nvSpPr>
          <p:cNvPr id="3" name="Titre 2"/>
          <p:cNvSpPr>
            <a:spLocks noGrp="1"/>
          </p:cNvSpPr>
          <p:nvPr>
            <p:ph type="title"/>
          </p:nvPr>
        </p:nvSpPr>
        <p:spPr/>
        <p:txBody>
          <a:bodyPr/>
          <a:lstStyle/>
          <a:p>
            <a:r>
              <a:rPr lang="fr-FR" dirty="0"/>
              <a:t>L’équipe Open Access reste à votre écoute </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32</a:t>
            </a:fld>
            <a:endParaRPr lang="fr-FR" dirty="0"/>
          </a:p>
        </p:txBody>
      </p:sp>
      <p:pic>
        <p:nvPicPr>
          <p:cNvPr id="7" name="Image 6"/>
          <p:cNvPicPr>
            <a:picLocks noChangeAspect="1"/>
          </p:cNvPicPr>
          <p:nvPr/>
        </p:nvPicPr>
        <p:blipFill>
          <a:blip r:embed="rId3"/>
          <a:stretch>
            <a:fillRect/>
          </a:stretch>
        </p:blipFill>
        <p:spPr>
          <a:xfrm>
            <a:off x="2957945" y="3352800"/>
            <a:ext cx="960725" cy="1433945"/>
          </a:xfrm>
          <a:prstGeom prst="rect">
            <a:avLst/>
          </a:prstGeom>
        </p:spPr>
      </p:pic>
      <p:pic>
        <p:nvPicPr>
          <p:cNvPr id="8" name="Image 7"/>
          <p:cNvPicPr>
            <a:picLocks noChangeAspect="1"/>
          </p:cNvPicPr>
          <p:nvPr/>
        </p:nvPicPr>
        <p:blipFill>
          <a:blip r:embed="rId4"/>
          <a:stretch>
            <a:fillRect/>
          </a:stretch>
        </p:blipFill>
        <p:spPr>
          <a:xfrm>
            <a:off x="1005771" y="1367283"/>
            <a:ext cx="7804288" cy="1426585"/>
          </a:xfrm>
          <a:prstGeom prst="rect">
            <a:avLst/>
          </a:prstGeom>
        </p:spPr>
      </p:pic>
    </p:spTree>
    <p:extLst>
      <p:ext uri="{BB962C8B-B14F-4D97-AF65-F5344CB8AC3E}">
        <p14:creationId xmlns:p14="http://schemas.microsoft.com/office/powerpoint/2010/main" val="954263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Liens utiles </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33</a:t>
            </a:fld>
            <a:endParaRPr lang="fr-FR" dirty="0"/>
          </a:p>
        </p:txBody>
      </p:sp>
      <p:sp>
        <p:nvSpPr>
          <p:cNvPr id="6" name="Espace réservé du contenu 5"/>
          <p:cNvSpPr>
            <a:spLocks noGrp="1"/>
          </p:cNvSpPr>
          <p:nvPr>
            <p:ph idx="1"/>
          </p:nvPr>
        </p:nvSpPr>
        <p:spPr/>
        <p:txBody>
          <a:bodyPr/>
          <a:lstStyle/>
          <a:p>
            <a:endParaRPr lang="fr-FR" dirty="0"/>
          </a:p>
          <a:p>
            <a:pPr marL="285750" indent="-285750">
              <a:buFontTx/>
              <a:buChar char="-"/>
            </a:pPr>
            <a:endParaRPr lang="fr-FR" dirty="0"/>
          </a:p>
          <a:p>
            <a:pPr marL="285750" indent="-285750">
              <a:buFontTx/>
              <a:buChar char="-"/>
            </a:pPr>
            <a:r>
              <a:rPr lang="fr-FR" dirty="0"/>
              <a:t>Quelques précisions sur l’article 30 de la loi du 7 octobre 2016 pour une République numérique par P. Mouron sur le blog du droit européen : </a:t>
            </a:r>
            <a:r>
              <a:rPr lang="fr-FR" dirty="0">
                <a:hlinkClick r:id="rId2"/>
              </a:rPr>
              <a:t>https://blogdroiteuropeen.com</a:t>
            </a:r>
            <a:r>
              <a:rPr lang="fr-FR" dirty="0"/>
              <a:t> </a:t>
            </a:r>
          </a:p>
          <a:p>
            <a:endParaRPr lang="fr-FR" dirty="0"/>
          </a:p>
          <a:p>
            <a:pPr marL="285750" indent="-285750">
              <a:buFontTx/>
              <a:buChar char="-"/>
            </a:pPr>
            <a:r>
              <a:rPr lang="fr-FR" dirty="0"/>
              <a:t>L’archive ouverte HAL AMU : </a:t>
            </a:r>
            <a:r>
              <a:rPr lang="fr-FR" dirty="0">
                <a:hlinkClick r:id="rId3"/>
              </a:rPr>
              <a:t>https://hal-amu.archives-ouvertes.fr/</a:t>
            </a:r>
            <a:endParaRPr lang="fr-FR" dirty="0"/>
          </a:p>
          <a:p>
            <a:pPr marL="285750" indent="-285750">
              <a:buFontTx/>
              <a:buChar char="-"/>
            </a:pPr>
            <a:r>
              <a:rPr lang="fr-FR" altLang="fr-FR" dirty="0"/>
              <a:t>Le carnet de recherche dédié à l’Open Access à AMU : </a:t>
            </a:r>
            <a:r>
              <a:rPr lang="fr-FR" altLang="fr-FR" u="sng" dirty="0">
                <a:solidFill>
                  <a:srgbClr val="0000FF"/>
                </a:solidFill>
                <a:hlinkClick r:id="rId4"/>
              </a:rPr>
              <a:t>http://oaamu.hypotheses.org</a:t>
            </a:r>
            <a:endParaRPr lang="fr-FR" altLang="fr-FR" u="sng" dirty="0">
              <a:solidFill>
                <a:srgbClr val="0000FF"/>
              </a:solidFill>
            </a:endParaRPr>
          </a:p>
          <a:p>
            <a:pPr marL="285750" indent="-285750">
              <a:buFontTx/>
              <a:buChar char="-"/>
            </a:pPr>
            <a:r>
              <a:rPr lang="fr-FR" altLang="fr-FR" dirty="0"/>
              <a:t>Le tutoriel Open Access : </a:t>
            </a:r>
            <a:r>
              <a:rPr lang="fr-FR" altLang="fr-FR" u="sng" dirty="0">
                <a:solidFill>
                  <a:srgbClr val="0000FF"/>
                </a:solidFill>
              </a:rPr>
              <a:t>http://bu.univ-amu.libguides.com/openaccess</a:t>
            </a:r>
            <a:r>
              <a:rPr lang="fr-FR" altLang="fr-FR" dirty="0">
                <a:solidFill>
                  <a:srgbClr val="000000"/>
                </a:solidFill>
              </a:rPr>
              <a:t> </a:t>
            </a:r>
          </a:p>
          <a:p>
            <a:pPr marL="285750" indent="-285750">
              <a:buFontTx/>
              <a:buChar char="-"/>
            </a:pPr>
            <a:endParaRPr lang="fr-FR" altLang="fr-FR" dirty="0">
              <a:solidFill>
                <a:srgbClr val="000000"/>
              </a:solidFill>
            </a:endParaRPr>
          </a:p>
          <a:p>
            <a:pPr marL="285750" indent="-285750">
              <a:buFontTx/>
              <a:buChar char="-"/>
            </a:pPr>
            <a:r>
              <a:rPr lang="fr-FR" altLang="fr-FR" dirty="0">
                <a:solidFill>
                  <a:srgbClr val="000000"/>
                </a:solidFill>
              </a:rPr>
              <a:t>Le carnet de recherche Ethique et Droit : </a:t>
            </a:r>
            <a:r>
              <a:rPr lang="fr-FR" altLang="fr-FR" dirty="0">
                <a:solidFill>
                  <a:srgbClr val="000000"/>
                </a:solidFill>
                <a:hlinkClick r:id="rId5"/>
              </a:rPr>
              <a:t>http://ethiquedroit.hypotheses.org/</a:t>
            </a:r>
            <a:endParaRPr lang="fr-FR" altLang="fr-FR" dirty="0">
              <a:solidFill>
                <a:srgbClr val="000000"/>
              </a:solidFill>
            </a:endParaRPr>
          </a:p>
          <a:p>
            <a:endParaRPr lang="fr-FR" altLang="fr-FR" dirty="0">
              <a:solidFill>
                <a:srgbClr val="000000"/>
              </a:solidFill>
            </a:endParaRPr>
          </a:p>
          <a:p>
            <a:pPr marL="285750" indent="-285750">
              <a:buFontTx/>
              <a:buChar char="-"/>
            </a:pPr>
            <a:r>
              <a:rPr lang="fr-FR" dirty="0"/>
              <a:t>Site Couperin dédié à l’Open Access : </a:t>
            </a:r>
            <a:r>
              <a:rPr lang="fr-FR" dirty="0">
                <a:hlinkClick r:id="rId6"/>
              </a:rPr>
              <a:t>http://openaccess.couperin.org/</a:t>
            </a:r>
            <a:endParaRPr lang="fr-FR" dirty="0"/>
          </a:p>
          <a:p>
            <a:pPr marL="285750" indent="-285750">
              <a:buFontTx/>
              <a:buChar char="-"/>
            </a:pPr>
            <a:endParaRPr lang="fr-FR" dirty="0"/>
          </a:p>
        </p:txBody>
      </p:sp>
    </p:spTree>
    <p:extLst>
      <p:ext uri="{BB962C8B-B14F-4D97-AF65-F5344CB8AC3E}">
        <p14:creationId xmlns:p14="http://schemas.microsoft.com/office/powerpoint/2010/main" val="319284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A33FB-94B1-477E-A11B-D6653776E6B2}"/>
              </a:ext>
            </a:extLst>
          </p:cNvPr>
          <p:cNvSpPr>
            <a:spLocks noGrp="1"/>
          </p:cNvSpPr>
          <p:nvPr>
            <p:ph type="ctrTitle"/>
          </p:nvPr>
        </p:nvSpPr>
        <p:spPr/>
        <p:txBody>
          <a:bodyPr/>
          <a:lstStyle/>
          <a:p>
            <a:r>
              <a:rPr lang="fr-FR" dirty="0"/>
              <a:t>Merci pour votre attention </a:t>
            </a:r>
          </a:p>
        </p:txBody>
      </p:sp>
      <p:sp>
        <p:nvSpPr>
          <p:cNvPr id="3" name="Sous-titre 2">
            <a:extLst>
              <a:ext uri="{FF2B5EF4-FFF2-40B4-BE49-F238E27FC236}">
                <a16:creationId xmlns:a16="http://schemas.microsoft.com/office/drawing/2014/main" id="{1FDBDA76-5B59-4047-BD67-F26531B36D3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0418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ce réservé du numéro de diapositive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defRPr sz="1050">
                <a:solidFill>
                  <a:schemeClr val="tx1"/>
                </a:solidFill>
                <a:latin typeface="Verdana" panose="020B0604030504040204" pitchFamily="34" charset="0"/>
              </a:defRPr>
            </a:lvl1pPr>
            <a:lvl2pPr marL="557213" indent="-214313">
              <a:spcBef>
                <a:spcPct val="20000"/>
              </a:spcBef>
              <a:buClr>
                <a:schemeClr val="bg2"/>
              </a:buClr>
              <a:buFont typeface="Wingdings" panose="05000000000000000000" pitchFamily="2" charset="2"/>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2288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5717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9146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pPr>
            <a:fld id="{CC4BC45B-0C91-4D75-B82C-385B44CD336F}" type="slidenum">
              <a:rPr lang="fr-FR" altLang="fr-FR" sz="750">
                <a:solidFill>
                  <a:schemeClr val="bg1"/>
                </a:solidFill>
                <a:ea typeface="Verdana" panose="020B0604030504040204" pitchFamily="34" charset="0"/>
                <a:cs typeface="Verdana" panose="020B0604030504040204" pitchFamily="34" charset="0"/>
              </a:rPr>
              <a:pPr fontAlgn="base">
                <a:spcBef>
                  <a:spcPct val="0"/>
                </a:spcBef>
                <a:spcAft>
                  <a:spcPct val="0"/>
                </a:spcAft>
              </a:pPr>
              <a:t>4</a:t>
            </a:fld>
            <a:endParaRPr lang="fr-FR" altLang="fr-FR" sz="750">
              <a:solidFill>
                <a:schemeClr val="bg1"/>
              </a:solidFill>
              <a:ea typeface="Verdana" panose="020B0604030504040204" pitchFamily="34" charset="0"/>
              <a:cs typeface="Verdana" panose="020B0604030504040204" pitchFamily="34" charset="0"/>
            </a:endParaRPr>
          </a:p>
        </p:txBody>
      </p:sp>
      <p:pic>
        <p:nvPicPr>
          <p:cNvPr id="37892" name="Espace réservé du contenu 3" descr="8881653568_e36a18dd12_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12181" y="1281113"/>
            <a:ext cx="4482704" cy="3170635"/>
          </a:xfrm>
        </p:spPr>
      </p:pic>
      <p:sp>
        <p:nvSpPr>
          <p:cNvPr id="9" name="Rectangle 8"/>
          <p:cNvSpPr/>
          <p:nvPr/>
        </p:nvSpPr>
        <p:spPr>
          <a:xfrm>
            <a:off x="86591" y="4937702"/>
            <a:ext cx="2200275" cy="767582"/>
          </a:xfrm>
          <a:prstGeom prst="rect">
            <a:avLst/>
          </a:prstGeom>
        </p:spPr>
        <p:txBody>
          <a:bodyPr>
            <a:spAutoFit/>
          </a:bodyPr>
          <a:lstStyle/>
          <a:p>
            <a:pPr eaLnBrk="1" fontAlgn="auto" hangingPunct="1">
              <a:spcBef>
                <a:spcPts val="0"/>
              </a:spcBef>
              <a:spcAft>
                <a:spcPts val="0"/>
              </a:spcAft>
              <a:defRPr/>
            </a:pPr>
            <a:r>
              <a:rPr lang="fr-FR" sz="788" dirty="0">
                <a:cs typeface="Arial" charset="0"/>
              </a:rPr>
              <a:t>photo: </a:t>
            </a:r>
            <a:r>
              <a:rPr lang="fr-FR" sz="788" dirty="0" err="1">
                <a:cs typeface="Arial" charset="0"/>
              </a:rPr>
              <a:t>flickr</a:t>
            </a:r>
            <a:r>
              <a:rPr lang="fr-FR" sz="788" dirty="0">
                <a:cs typeface="Arial" charset="0"/>
              </a:rPr>
              <a:t> </a:t>
            </a:r>
            <a:r>
              <a:rPr lang="fr-FR" sz="788" dirty="0">
                <a:cs typeface="Arial" charset="0"/>
                <a:hlinkClick r:id="rId3" tooltip="Accéder à la galerie de Hernán Piñera"/>
              </a:rPr>
              <a:t>Hernán </a:t>
            </a:r>
            <a:r>
              <a:rPr lang="fr-FR" sz="788" dirty="0" err="1">
                <a:cs typeface="Arial" charset="0"/>
                <a:hlinkClick r:id="rId3" tooltip="Accéder à la galerie de Hernán Piñera"/>
              </a:rPr>
              <a:t>Piñera</a:t>
            </a:r>
            <a:r>
              <a:rPr lang="fr-FR" sz="788" dirty="0">
                <a:cs typeface="Arial" charset="0"/>
              </a:rPr>
              <a:t> </a:t>
            </a:r>
            <a:br>
              <a:rPr lang="fr-FR" sz="3600" dirty="0">
                <a:cs typeface="Arial" charset="0"/>
              </a:rPr>
            </a:br>
            <a:endParaRPr lang="fr-FR" sz="3600" dirty="0">
              <a:cs typeface="Arial" charset="0"/>
            </a:endParaRPr>
          </a:p>
        </p:txBody>
      </p:sp>
      <p:sp>
        <p:nvSpPr>
          <p:cNvPr id="37894" name="Espace réservé du pied de page 4"/>
          <p:cNvSpPr>
            <a:spLocks noGrp="1"/>
          </p:cNvSpPr>
          <p:nvPr>
            <p:ph type="ftr" sz="quarter" idx="11"/>
          </p:nvPr>
        </p:nvSpPr>
        <p:spPr bwMode="auto">
          <a:xfrm>
            <a:off x="3612356" y="84535"/>
            <a:ext cx="3082529" cy="2976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defRPr sz="1050">
                <a:solidFill>
                  <a:schemeClr val="tx1"/>
                </a:solidFill>
                <a:latin typeface="Verdana" panose="020B0604030504040204" pitchFamily="34" charset="0"/>
              </a:defRPr>
            </a:lvl1pPr>
            <a:lvl2pPr marL="557213" indent="-214313">
              <a:spcBef>
                <a:spcPct val="20000"/>
              </a:spcBef>
              <a:buClr>
                <a:schemeClr val="bg2"/>
              </a:buClr>
              <a:buFont typeface="Wingdings" panose="05000000000000000000" pitchFamily="2" charset="2"/>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2288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5717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9146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pPr>
            <a:endParaRPr lang="fr-FR" altLang="fr-FR" sz="750">
              <a:solidFill>
                <a:srgbClr val="FFFFFF"/>
              </a:solidFill>
              <a:ea typeface="Verdana" panose="020B0604030504040204" pitchFamily="34" charset="0"/>
              <a:cs typeface="Verdana" panose="020B0604030504040204" pitchFamily="34" charset="0"/>
            </a:endParaRPr>
          </a:p>
        </p:txBody>
      </p:sp>
      <p:sp>
        <p:nvSpPr>
          <p:cNvPr id="3" name="Titre 2"/>
          <p:cNvSpPr>
            <a:spLocks noGrp="1"/>
          </p:cNvSpPr>
          <p:nvPr>
            <p:ph type="title"/>
          </p:nvPr>
        </p:nvSpPr>
        <p:spPr>
          <a:xfrm>
            <a:off x="166255" y="551417"/>
            <a:ext cx="8977745" cy="538823"/>
          </a:xfrm>
        </p:spPr>
        <p:txBody>
          <a:bodyPr/>
          <a:lstStyle/>
          <a:p>
            <a:r>
              <a:rPr lang="fr-FR" dirty="0"/>
              <a:t>Le contrat d’édition conclu entre le chercheur et l’éditeur </a:t>
            </a:r>
          </a:p>
        </p:txBody>
      </p:sp>
      <p:sp>
        <p:nvSpPr>
          <p:cNvPr id="8" name="Titre 1"/>
          <p:cNvSpPr txBox="1">
            <a:spLocks/>
          </p:cNvSpPr>
          <p:nvPr/>
        </p:nvSpPr>
        <p:spPr bwMode="auto">
          <a:xfrm>
            <a:off x="720437" y="4620974"/>
            <a:ext cx="8357754" cy="700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normAutofit fontScale="97500"/>
          </a:bodyPr>
          <a:lstStyle>
            <a:lvl1pPr algn="l" defTabSz="457200" rtl="0" eaLnBrk="1" fontAlgn="base" hangingPunct="1">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eaLnBrk="1" fontAlgn="base" hangingPunct="1">
              <a:spcBef>
                <a:spcPct val="0"/>
              </a:spcBef>
              <a:spcAft>
                <a:spcPct val="0"/>
              </a:spcAft>
              <a:defRPr sz="2600" b="1">
                <a:solidFill>
                  <a:srgbClr val="2663B4"/>
                </a:solidFill>
                <a:latin typeface="Verdana" charset="0"/>
                <a:ea typeface="ＭＳ Ｐゴシック" charset="-128"/>
              </a:defRPr>
            </a:lvl6pPr>
            <a:lvl7pPr marL="914400" algn="l" defTabSz="457200" rtl="0" eaLnBrk="1" fontAlgn="base" hangingPunct="1">
              <a:spcBef>
                <a:spcPct val="0"/>
              </a:spcBef>
              <a:spcAft>
                <a:spcPct val="0"/>
              </a:spcAft>
              <a:defRPr sz="2600" b="1">
                <a:solidFill>
                  <a:srgbClr val="2663B4"/>
                </a:solidFill>
                <a:latin typeface="Verdana" charset="0"/>
                <a:ea typeface="ＭＳ Ｐゴシック" charset="-128"/>
              </a:defRPr>
            </a:lvl7pPr>
            <a:lvl8pPr marL="1371600" algn="l" defTabSz="457200" rtl="0" eaLnBrk="1" fontAlgn="base" hangingPunct="1">
              <a:spcBef>
                <a:spcPct val="0"/>
              </a:spcBef>
              <a:spcAft>
                <a:spcPct val="0"/>
              </a:spcAft>
              <a:defRPr sz="2600" b="1">
                <a:solidFill>
                  <a:srgbClr val="2663B4"/>
                </a:solidFill>
                <a:latin typeface="Verdana" charset="0"/>
                <a:ea typeface="ＭＳ Ｐゴシック" charset="-128"/>
              </a:defRPr>
            </a:lvl8pPr>
            <a:lvl9pPr marL="1828800" algn="l" defTabSz="457200" rtl="0" eaLnBrk="1" fontAlgn="base" hangingPunct="1">
              <a:spcBef>
                <a:spcPct val="0"/>
              </a:spcBef>
              <a:spcAft>
                <a:spcPct val="0"/>
              </a:spcAft>
              <a:defRPr sz="2600" b="1">
                <a:solidFill>
                  <a:srgbClr val="2663B4"/>
                </a:solidFill>
                <a:latin typeface="Verdana" charset="0"/>
                <a:ea typeface="ＭＳ Ｐゴシック" charset="-128"/>
              </a:defRPr>
            </a:lvl9pPr>
          </a:lstStyle>
          <a:p>
            <a:pPr algn="ctr" fontAlgn="auto">
              <a:lnSpc>
                <a:spcPct val="90000"/>
              </a:lnSpc>
              <a:spcBef>
                <a:spcPct val="20000"/>
              </a:spcBef>
              <a:spcAft>
                <a:spcPts val="0"/>
              </a:spcAft>
              <a:defRPr/>
            </a:pPr>
            <a:r>
              <a:rPr lang="fr-FR" sz="1300" b="0" dirty="0">
                <a:solidFill>
                  <a:schemeClr val="tx1"/>
                </a:solidFill>
                <a:ea typeface="+mj-ea"/>
              </a:rPr>
              <a:t>Analyse de Laurette </a:t>
            </a:r>
            <a:r>
              <a:rPr lang="fr-FR" sz="1300" b="0" dirty="0" err="1">
                <a:solidFill>
                  <a:schemeClr val="tx1"/>
                </a:solidFill>
                <a:ea typeface="+mj-ea"/>
              </a:rPr>
              <a:t>Tuckerman</a:t>
            </a:r>
            <a:r>
              <a:rPr lang="fr-FR" sz="1300" b="0" dirty="0">
                <a:solidFill>
                  <a:schemeClr val="tx1"/>
                </a:solidFill>
                <a:ea typeface="+mj-ea"/>
              </a:rPr>
              <a:t> (chercheuse à l’ESPCI) </a:t>
            </a:r>
            <a:br>
              <a:rPr lang="fr-FR" sz="1300" b="0" dirty="0">
                <a:solidFill>
                  <a:schemeClr val="tx1"/>
                </a:solidFill>
                <a:ea typeface="+mj-ea"/>
              </a:rPr>
            </a:br>
            <a:r>
              <a:rPr lang="fr-FR" sz="1300" b="0" dirty="0">
                <a:solidFill>
                  <a:schemeClr val="tx1"/>
                </a:solidFill>
                <a:ea typeface="+mj-ea"/>
              </a:rPr>
              <a:t>pour la Commission d’éthique du CNRS en 2011</a:t>
            </a:r>
            <a:br>
              <a:rPr lang="fr-FR" sz="2100" dirty="0">
                <a:latin typeface="Arial" charset="0"/>
                <a:ea typeface="+mj-ea"/>
                <a:cs typeface="Arial" charset="0"/>
              </a:rPr>
            </a:br>
            <a:endParaRPr lang="fr-FR" dirty="0">
              <a:ea typeface="+mj-ea"/>
            </a:endParaRPr>
          </a:p>
        </p:txBody>
      </p:sp>
    </p:spTree>
    <p:extLst>
      <p:ext uri="{BB962C8B-B14F-4D97-AF65-F5344CB8AC3E}">
        <p14:creationId xmlns:p14="http://schemas.microsoft.com/office/powerpoint/2010/main" val="295820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1485900" y="205200"/>
            <a:ext cx="6171390" cy="8580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fr-FR" sz="2600" b="1" dirty="0">
                <a:solidFill>
                  <a:srgbClr val="313E56"/>
                </a:solidFill>
                <a:uFill>
                  <a:solidFill>
                    <a:schemeClr val="bg1"/>
                  </a:solidFill>
                </a:uFill>
                <a:latin typeface="Arial"/>
                <a:ea typeface="ＭＳ Ｐゴシック" charset="-128"/>
                <a:cs typeface="Arial"/>
              </a:rPr>
              <a:t>Le dépôt du texte intégral dans HAL dépend(ait) des clauses contractuelles</a:t>
            </a:r>
            <a:endParaRPr sz="2600" b="1" dirty="0">
              <a:solidFill>
                <a:srgbClr val="313E56"/>
              </a:solidFill>
              <a:uFill>
                <a:solidFill>
                  <a:schemeClr val="bg1"/>
                </a:solidFill>
              </a:uFill>
              <a:latin typeface="Arial"/>
              <a:ea typeface="ＭＳ Ｐゴシック" charset="-128"/>
              <a:cs typeface="Arial"/>
            </a:endParaRPr>
          </a:p>
        </p:txBody>
      </p:sp>
      <p:sp>
        <p:nvSpPr>
          <p:cNvPr id="308" name="CustomShape 2"/>
          <p:cNvSpPr/>
          <p:nvPr/>
        </p:nvSpPr>
        <p:spPr>
          <a:xfrm>
            <a:off x="1485900" y="1143000"/>
            <a:ext cx="6171660" cy="3604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71990" indent="-171450">
              <a:buClr>
                <a:srgbClr val="235BAA"/>
              </a:buClr>
              <a:buFont typeface="Arial" panose="020B0604020202020204" pitchFamily="34" charset="0"/>
              <a:buChar char="•"/>
            </a:pPr>
            <a:endParaRPr lang="fr-FR" sz="1600" b="1" spc="-1" dirty="0">
              <a:solidFill>
                <a:srgbClr val="235BAA"/>
              </a:solidFill>
              <a:uFill>
                <a:solidFill>
                  <a:srgbClr val="FFFFFF"/>
                </a:solidFill>
              </a:uFill>
              <a:latin typeface="Verdana"/>
              <a:ea typeface="ＭＳ Ｐゴシック"/>
            </a:endParaRPr>
          </a:p>
          <a:p>
            <a:pPr marL="171990" indent="-171450">
              <a:buClr>
                <a:srgbClr val="235BAA"/>
              </a:buClr>
              <a:buFont typeface="Arial" panose="020B0604020202020204" pitchFamily="34" charset="0"/>
              <a:buChar char="•"/>
            </a:pPr>
            <a:r>
              <a:rPr lang="fr-FR" sz="1600" b="1" spc="-1" dirty="0">
                <a:solidFill>
                  <a:srgbClr val="235BAA"/>
                </a:solidFill>
                <a:uFill>
                  <a:solidFill>
                    <a:srgbClr val="FFFFFF"/>
                  </a:solidFill>
                </a:uFill>
                <a:latin typeface="Verdana"/>
                <a:ea typeface="ＭＳ Ｐゴシック"/>
              </a:rPr>
              <a:t>HAL : </a:t>
            </a:r>
            <a:r>
              <a:rPr lang="fr-FR" sz="1600" spc="-1" dirty="0">
                <a:solidFill>
                  <a:srgbClr val="235BAA"/>
                </a:solidFill>
                <a:uFill>
                  <a:solidFill>
                    <a:srgbClr val="FFFFFF"/>
                  </a:solidFill>
                </a:uFill>
                <a:latin typeface="Verdana"/>
                <a:ea typeface="ＭＳ Ｐゴシック"/>
              </a:rPr>
              <a:t>un projet soutenu par le CNRS</a:t>
            </a:r>
          </a:p>
          <a:p>
            <a:pPr marL="540">
              <a:buClr>
                <a:srgbClr val="235BAA"/>
              </a:buClr>
            </a:pPr>
            <a:endParaRPr lang="fr-FR" sz="1200" spc="-1" dirty="0">
              <a:solidFill>
                <a:srgbClr val="235BAA"/>
              </a:solidFill>
              <a:uFill>
                <a:solidFill>
                  <a:srgbClr val="FFFFFF"/>
                </a:solidFill>
              </a:uFill>
              <a:latin typeface="Verdana"/>
              <a:ea typeface="ＭＳ Ｐゴシック"/>
            </a:endParaRPr>
          </a:p>
          <a:p>
            <a:pPr marL="540">
              <a:buClr>
                <a:srgbClr val="235BAA"/>
              </a:buClr>
            </a:pPr>
            <a:endParaRPr lang="fr-FR" sz="1200" spc="-1" dirty="0">
              <a:solidFill>
                <a:srgbClr val="235BAA"/>
              </a:solidFill>
              <a:uFill>
                <a:solidFill>
                  <a:srgbClr val="FFFFFF"/>
                </a:solidFill>
              </a:uFill>
              <a:latin typeface="Verdana"/>
              <a:ea typeface="ＭＳ Ｐゴシック"/>
            </a:endParaRPr>
          </a:p>
          <a:p>
            <a:pPr marL="171990" indent="-171450">
              <a:buClr>
                <a:srgbClr val="235BAA"/>
              </a:buClr>
              <a:buFont typeface="Arial" panose="020B0604020202020204" pitchFamily="34" charset="0"/>
              <a:buChar char="•"/>
            </a:pPr>
            <a:r>
              <a:rPr lang="fr-FR" sz="1600" b="1" spc="-1" dirty="0">
                <a:solidFill>
                  <a:srgbClr val="235BAA"/>
                </a:solidFill>
                <a:uFill>
                  <a:solidFill>
                    <a:srgbClr val="FFFFFF"/>
                  </a:solidFill>
                </a:uFill>
                <a:latin typeface="Verdana"/>
                <a:ea typeface="ＭＳ Ｐゴシック"/>
              </a:rPr>
              <a:t>HAL AMU </a:t>
            </a:r>
            <a:r>
              <a:rPr lang="fr-FR" sz="1600" spc="-1" dirty="0">
                <a:solidFill>
                  <a:srgbClr val="235BAA"/>
                </a:solidFill>
                <a:uFill>
                  <a:solidFill>
                    <a:srgbClr val="FFFFFF"/>
                  </a:solidFill>
                </a:uFill>
                <a:latin typeface="Verdana"/>
                <a:ea typeface="ＭＳ Ｐゴシック"/>
              </a:rPr>
              <a:t>: le portail institutionnel de l’université </a:t>
            </a:r>
          </a:p>
          <a:p>
            <a:pPr>
              <a:lnSpc>
                <a:spcPct val="100000"/>
              </a:lnSpc>
            </a:pPr>
            <a:endParaRPr dirty="0"/>
          </a:p>
          <a:p>
            <a:pPr marL="171450" indent="-170910" algn="ctr">
              <a:buClr>
                <a:srgbClr val="235BAA"/>
              </a:buClr>
              <a:buFont typeface="Arial"/>
              <a:buChar char="•"/>
            </a:pPr>
            <a:r>
              <a:rPr lang="fr-FR" sz="1200" spc="-1" dirty="0">
                <a:solidFill>
                  <a:srgbClr val="235BAA"/>
                </a:solidFill>
                <a:uFill>
                  <a:solidFill>
                    <a:srgbClr val="FFFFFF"/>
                  </a:solidFill>
                </a:uFill>
                <a:latin typeface="Verdana"/>
                <a:ea typeface="ＭＳ Ｐゴシック"/>
              </a:rPr>
              <a:t>Acte de naissance (12/2014) déposé en ligne : HAL Id: hal-01226882</a:t>
            </a:r>
            <a:endParaRPr dirty="0"/>
          </a:p>
          <a:p>
            <a:pPr>
              <a:lnSpc>
                <a:spcPct val="100000"/>
              </a:lnSpc>
            </a:pPr>
            <a:endParaRPr dirty="0"/>
          </a:p>
          <a:p>
            <a:pPr>
              <a:lnSpc>
                <a:spcPct val="100000"/>
              </a:lnSpc>
            </a:pPr>
            <a:endParaRPr dirty="0"/>
          </a:p>
        </p:txBody>
      </p:sp>
      <p:sp>
        <p:nvSpPr>
          <p:cNvPr id="309" name="CustomShape 3"/>
          <p:cNvSpPr/>
          <p:nvPr/>
        </p:nvSpPr>
        <p:spPr>
          <a:xfrm>
            <a:off x="2757600" y="5041170"/>
            <a:ext cx="3619080" cy="101790"/>
          </a:xfrm>
          <a:prstGeom prst="rect">
            <a:avLst/>
          </a:prstGeom>
          <a:noFill/>
          <a:ln w="9360">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fld id="{51E5A2DA-F3A5-4D1C-BF21-0FAF13C70859}" type="slidenum">
              <a:rPr lang="fr-FR" sz="1350" spc="-1">
                <a:solidFill>
                  <a:srgbClr val="000000"/>
                </a:solidFill>
                <a:uFill>
                  <a:solidFill>
                    <a:srgbClr val="FFFFFF"/>
                  </a:solidFill>
                </a:uFill>
                <a:latin typeface="Arial"/>
                <a:ea typeface="DejaVu Sans"/>
              </a:rPr>
              <a:t>5</a:t>
            </a:fld>
            <a:endParaRPr/>
          </a:p>
        </p:txBody>
      </p:sp>
      <p:pic>
        <p:nvPicPr>
          <p:cNvPr id="310" name="Image 3"/>
          <p:cNvPicPr/>
          <p:nvPr/>
        </p:nvPicPr>
        <p:blipFill>
          <a:blip r:embed="rId3"/>
          <a:stretch/>
        </p:blipFill>
        <p:spPr>
          <a:xfrm>
            <a:off x="1655730" y="2854845"/>
            <a:ext cx="5743980" cy="2039580"/>
          </a:xfrm>
          <a:prstGeom prst="rect">
            <a:avLst/>
          </a:prstGeom>
          <a:ln>
            <a:noFill/>
          </a:ln>
        </p:spPr>
      </p:pic>
    </p:spTree>
    <p:extLst>
      <p:ext uri="{BB962C8B-B14F-4D97-AF65-F5344CB8AC3E}">
        <p14:creationId xmlns:p14="http://schemas.microsoft.com/office/powerpoint/2010/main" val="2558486835"/>
      </p:ext>
    </p:extLst>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9" presetClass="entr" fill="hold" nodeType="clickEffect">
                                  <p:stCondLst>
                                    <p:cond delay="0"/>
                                  </p:stCondLst>
                                  <p:childTnLst>
                                    <p:set>
                                      <p:cBhvr>
                                        <p:cTn id="6" dur="1" fill="hold">
                                          <p:stCondLst>
                                            <p:cond delay="0"/>
                                          </p:stCondLst>
                                        </p:cTn>
                                        <p:tgtEl>
                                          <p:spTgt spid="308">
                                            <p:txEl>
                                              <p:charRg st="0" end="162"/>
                                            </p:txEl>
                                          </p:spTgt>
                                        </p:tgtEl>
                                        <p:attrNameLst>
                                          <p:attrName>style.visibility</p:attrName>
                                        </p:attrNameLst>
                                      </p:cBhvr>
                                      <p:to>
                                        <p:strVal val="visible"/>
                                      </p:to>
                                    </p:set>
                                    <p:animEffect transition="in" filter="dissolve">
                                      <p:cBhvr additive="repl">
                                        <p:cTn id="7" dur="500"/>
                                        <p:tgtEl>
                                          <p:spTgt spid="308">
                                            <p:txEl>
                                              <p:charRg st="0" end="162"/>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9" presetClass="entr" fill="hold" nodeType="clickEffect">
                                  <p:stCondLst>
                                    <p:cond delay="0"/>
                                  </p:stCondLst>
                                  <p:childTnLst>
                                    <p:set>
                                      <p:cBhvr>
                                        <p:cTn id="11" dur="1" fill="hold">
                                          <p:stCondLst>
                                            <p:cond delay="0"/>
                                          </p:stCondLst>
                                        </p:cTn>
                                        <p:tgtEl>
                                          <p:spTgt spid="308">
                                            <p:txEl>
                                              <p:charRg st="162" end="162"/>
                                            </p:txEl>
                                          </p:spTgt>
                                        </p:tgtEl>
                                        <p:attrNameLst>
                                          <p:attrName>style.visibility</p:attrName>
                                        </p:attrNameLst>
                                      </p:cBhvr>
                                      <p:to>
                                        <p:strVal val="visible"/>
                                      </p:to>
                                    </p:set>
                                    <p:animEffect transition="in" filter="dissolve">
                                      <p:cBhvr additive="repl">
                                        <p:cTn id="12" dur="500"/>
                                        <p:tgtEl>
                                          <p:spTgt spid="308">
                                            <p:txEl>
                                              <p:charRg st="162" end="162"/>
                                            </p:txEl>
                                          </p:spTgt>
                                        </p:tgtEl>
                                      </p:cBhvr>
                                    </p:animEffect>
                                  </p:childTnLst>
                                </p:cTn>
                              </p:par>
                            </p:childTnLst>
                          </p:cTn>
                        </p:par>
                      </p:childTnLst>
                    </p:cTn>
                  </p:par>
                  <p:par>
                    <p:cTn id="13" fill="freeze">
                      <p:stCondLst>
                        <p:cond delay="indefinite"/>
                      </p:stCondLst>
                      <p:childTnLst>
                        <p:par>
                          <p:cTn id="14" fill="freeze">
                            <p:stCondLst>
                              <p:cond delay="0"/>
                            </p:stCondLst>
                            <p:childTnLst>
                              <p:par>
                                <p:cTn id="15" presetID="9" presetClass="entr" fill="hold" nodeType="clickEffect">
                                  <p:stCondLst>
                                    <p:cond delay="0"/>
                                  </p:stCondLst>
                                  <p:childTnLst>
                                    <p:set>
                                      <p:cBhvr>
                                        <p:cTn id="16" dur="1" fill="hold">
                                          <p:stCondLst>
                                            <p:cond delay="0"/>
                                          </p:stCondLst>
                                        </p:cTn>
                                        <p:tgtEl>
                                          <p:spTgt spid="308">
                                            <p:txEl>
                                              <p:charRg st="162" end="162"/>
                                            </p:txEl>
                                          </p:spTgt>
                                        </p:tgtEl>
                                        <p:attrNameLst>
                                          <p:attrName>style.visibility</p:attrName>
                                        </p:attrNameLst>
                                      </p:cBhvr>
                                      <p:to>
                                        <p:strVal val="visible"/>
                                      </p:to>
                                    </p:set>
                                    <p:animEffect transition="in" filter="dissolve">
                                      <p:cBhvr additive="repl">
                                        <p:cTn id="17" dur="500"/>
                                        <p:tgtEl>
                                          <p:spTgt spid="308">
                                            <p:txEl>
                                              <p:charRg st="16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22313" y="4017818"/>
            <a:ext cx="7772400" cy="194466"/>
          </a:xfrm>
        </p:spPr>
        <p:txBody>
          <a:bodyPr/>
          <a:lstStyle/>
          <a:p>
            <a:endParaRPr lang="fr-FR" dirty="0"/>
          </a:p>
        </p:txBody>
      </p:sp>
      <p:sp>
        <p:nvSpPr>
          <p:cNvPr id="3" name="Titre 2"/>
          <p:cNvSpPr>
            <a:spLocks noGrp="1"/>
          </p:cNvSpPr>
          <p:nvPr>
            <p:ph type="title"/>
          </p:nvPr>
        </p:nvSpPr>
        <p:spPr>
          <a:xfrm>
            <a:off x="554182" y="2179746"/>
            <a:ext cx="7940531" cy="1354970"/>
          </a:xfrm>
        </p:spPr>
        <p:txBody>
          <a:bodyPr>
            <a:normAutofit fontScale="90000"/>
          </a:bodyPr>
          <a:lstStyle/>
          <a:p>
            <a:r>
              <a:rPr lang="fr-FR" dirty="0"/>
              <a:t>Le dépôt dans HAL AMU   </a:t>
            </a:r>
            <a:br>
              <a:rPr lang="fr-FR" dirty="0"/>
            </a:br>
            <a:r>
              <a:rPr lang="fr-FR" dirty="0"/>
              <a:t> avant la loi pour une</a:t>
            </a:r>
            <a:br>
              <a:rPr lang="fr-FR" dirty="0"/>
            </a:br>
            <a:r>
              <a:rPr lang="fr-FR" dirty="0"/>
              <a:t>République numérique  </a:t>
            </a:r>
          </a:p>
        </p:txBody>
      </p:sp>
      <p:sp>
        <p:nvSpPr>
          <p:cNvPr id="5" name="Espace réservé du numéro de diapositive 4"/>
          <p:cNvSpPr>
            <a:spLocks noGrp="1"/>
          </p:cNvSpPr>
          <p:nvPr>
            <p:ph type="sldNum" sz="quarter" idx="11"/>
          </p:nvPr>
        </p:nvSpPr>
        <p:spPr/>
        <p:txBody>
          <a:bodyPr/>
          <a:lstStyle/>
          <a:p>
            <a:pPr>
              <a:defRPr/>
            </a:pPr>
            <a:fld id="{721F9160-95F5-3A43-8F66-4DB16E9435EB}" type="slidenum">
              <a:rPr lang="fr-FR" smtClean="0"/>
              <a:pPr>
                <a:defRPr/>
              </a:pPr>
              <a:t>6</a:t>
            </a:fld>
            <a:endParaRPr lang="fr-FR" dirty="0"/>
          </a:p>
        </p:txBody>
      </p:sp>
    </p:spTree>
    <p:extLst>
      <p:ext uri="{BB962C8B-B14F-4D97-AF65-F5344CB8AC3E}">
        <p14:creationId xmlns:p14="http://schemas.microsoft.com/office/powerpoint/2010/main" val="248429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Logigramme HAL AMU </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7</a:t>
            </a:fld>
            <a:endParaRPr lang="fr-FR" dirty="0"/>
          </a:p>
        </p:txBody>
      </p:sp>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06" y="-29260"/>
            <a:ext cx="3701438" cy="5172760"/>
          </a:xfrm>
        </p:spPr>
      </p:pic>
    </p:spTree>
    <p:extLst>
      <p:ext uri="{BB962C8B-B14F-4D97-AF65-F5344CB8AC3E}">
        <p14:creationId xmlns:p14="http://schemas.microsoft.com/office/powerpoint/2010/main" val="383604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Titre 2"/>
          <p:cNvSpPr>
            <a:spLocks noGrp="1"/>
          </p:cNvSpPr>
          <p:nvPr>
            <p:ph type="title"/>
          </p:nvPr>
        </p:nvSpPr>
        <p:spPr/>
        <p:txBody>
          <a:bodyPr>
            <a:normAutofit/>
          </a:bodyPr>
          <a:lstStyle/>
          <a:p>
            <a:r>
              <a:rPr lang="fr-FR" dirty="0"/>
              <a:t>La philosophie de la loi pour une République numérique  </a:t>
            </a:r>
          </a:p>
        </p:txBody>
      </p:sp>
      <p:sp>
        <p:nvSpPr>
          <p:cNvPr id="5" name="Espace réservé du numéro de diapositive 4"/>
          <p:cNvSpPr>
            <a:spLocks noGrp="1"/>
          </p:cNvSpPr>
          <p:nvPr>
            <p:ph type="sldNum" sz="quarter" idx="11"/>
          </p:nvPr>
        </p:nvSpPr>
        <p:spPr/>
        <p:txBody>
          <a:bodyPr/>
          <a:lstStyle/>
          <a:p>
            <a:pPr>
              <a:defRPr/>
            </a:pPr>
            <a:fld id="{721F9160-95F5-3A43-8F66-4DB16E9435EB}" type="slidenum">
              <a:rPr lang="fr-FR" smtClean="0"/>
              <a:pPr>
                <a:defRPr/>
              </a:pPr>
              <a:t>8</a:t>
            </a:fld>
            <a:endParaRPr lang="fr-FR" dirty="0"/>
          </a:p>
        </p:txBody>
      </p:sp>
    </p:spTree>
    <p:extLst>
      <p:ext uri="{BB962C8B-B14F-4D97-AF65-F5344CB8AC3E}">
        <p14:creationId xmlns:p14="http://schemas.microsoft.com/office/powerpoint/2010/main" val="354869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sz="3200" dirty="0"/>
              <a:t>La diffusion des publications scientifiques s</a:t>
            </a:r>
            <a:r>
              <a:rPr lang="fr-FR" altLang="fr-FR" sz="3200" dirty="0"/>
              <a:t>candale ou coup de génie  ?</a:t>
            </a:r>
          </a:p>
        </p:txBody>
      </p:sp>
      <p:sp>
        <p:nvSpPr>
          <p:cNvPr id="38915" name="Espace réservé du contenu 2"/>
          <p:cNvSpPr>
            <a:spLocks noGrp="1"/>
          </p:cNvSpPr>
          <p:nvPr>
            <p:ph idx="1"/>
          </p:nvPr>
        </p:nvSpPr>
        <p:spPr/>
        <p:txBody>
          <a:bodyPr/>
          <a:lstStyle/>
          <a:p>
            <a:pPr eaLnBrk="1" hangingPunct="1"/>
            <a:endParaRPr lang="fr-FR" altLang="fr-FR" sz="1350" dirty="0">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350" dirty="0">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350" dirty="0">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fr-FR" altLang="fr-FR" sz="1350" dirty="0">
                <a:latin typeface="Verdana" panose="020B0604030504040204" pitchFamily="34" charset="0"/>
                <a:ea typeface="Verdana" panose="020B0604030504040204" pitchFamily="34" charset="0"/>
                <a:cs typeface="Verdana" panose="020B0604030504040204" pitchFamily="34" charset="0"/>
              </a:rPr>
              <a:t>L’accès aux publications scientifiques issues de travaux de recherche </a:t>
            </a:r>
          </a:p>
          <a:p>
            <a:pPr algn="ctr" eaLnBrk="1" hangingPunct="1"/>
            <a:endParaRPr lang="fr-FR" altLang="fr-FR" sz="800" dirty="0">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fr-FR" altLang="fr-FR" sz="1350" dirty="0">
                <a:latin typeface="Verdana" panose="020B0604030504040204" pitchFamily="34" charset="0"/>
                <a:ea typeface="Verdana" panose="020B0604030504040204" pitchFamily="34" charset="0"/>
                <a:cs typeface="Verdana" panose="020B0604030504040204" pitchFamily="34" charset="0"/>
              </a:rPr>
              <a:t>qui sont </a:t>
            </a:r>
            <a:r>
              <a:rPr lang="fr-FR" altLang="fr-FR" sz="1350" b="1" dirty="0">
                <a:latin typeface="Verdana" panose="020B0604030504040204" pitchFamily="34" charset="0"/>
                <a:ea typeface="Verdana" panose="020B0604030504040204" pitchFamily="34" charset="0"/>
                <a:cs typeface="Verdana" panose="020B0604030504040204" pitchFamily="34" charset="0"/>
              </a:rPr>
              <a:t>majoritairement financés par des fonds publics</a:t>
            </a:r>
            <a:r>
              <a:rPr lang="fr-FR" altLang="fr-FR" sz="1350" dirty="0">
                <a:latin typeface="Verdana" panose="020B0604030504040204" pitchFamily="34" charset="0"/>
                <a:ea typeface="Verdana" panose="020B0604030504040204" pitchFamily="34" charset="0"/>
                <a:cs typeface="Verdana" panose="020B0604030504040204" pitchFamily="34" charset="0"/>
              </a:rPr>
              <a:t>, </a:t>
            </a:r>
          </a:p>
          <a:p>
            <a:pPr algn="ctr" eaLnBrk="1" hangingPunct="1"/>
            <a:endParaRPr lang="fr-FR" altLang="fr-FR" sz="800" dirty="0">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fr-FR" altLang="fr-FR" sz="1350" dirty="0">
                <a:latin typeface="Verdana" panose="020B0604030504040204" pitchFamily="34" charset="0"/>
                <a:ea typeface="Verdana" panose="020B0604030504040204" pitchFamily="34" charset="0"/>
                <a:cs typeface="Verdana" panose="020B0604030504040204" pitchFamily="34" charset="0"/>
              </a:rPr>
              <a:t>doit être payé par les pouvoirs publics pour permettre la diffusion des connaissances. </a:t>
            </a:r>
          </a:p>
          <a:p>
            <a:pPr eaLnBrk="1" hangingPunct="1"/>
            <a:endParaRPr lang="fr-FR" altLang="fr-FR" sz="1350" dirty="0">
              <a:latin typeface="Verdana" panose="020B0604030504040204" pitchFamily="34" charset="0"/>
              <a:ea typeface="Verdana" panose="020B0604030504040204" pitchFamily="34" charset="0"/>
              <a:cs typeface="Verdana" panose="020B0604030504040204" pitchFamily="34" charset="0"/>
            </a:endParaRPr>
          </a:p>
          <a:p>
            <a:endParaRPr lang="fr-FR" dirty="0"/>
          </a:p>
          <a:p>
            <a:endParaRPr lang="fr-FR" dirty="0"/>
          </a:p>
          <a:p>
            <a:pPr algn="ctr"/>
            <a:r>
              <a:rPr lang="fr-FR" dirty="0"/>
              <a:t>En 2013, des chercheurs de l’INRA</a:t>
            </a:r>
            <a:r>
              <a:rPr lang="fr-FR" i="1" dirty="0"/>
              <a:t> </a:t>
            </a:r>
            <a:r>
              <a:rPr lang="fr-FR" dirty="0"/>
              <a:t>dénoncent une  </a:t>
            </a:r>
          </a:p>
          <a:p>
            <a:pPr algn="ctr"/>
            <a:r>
              <a:rPr lang="fr-FR" sz="1800" b="1" dirty="0"/>
              <a:t>« science menacée par un bulle spéculative de l’édition » </a:t>
            </a:r>
          </a:p>
          <a:p>
            <a:pPr eaLnBrk="1" hangingPunct="1"/>
            <a:endParaRPr lang="fr-FR" altLang="fr-FR" sz="1350" dirty="0">
              <a:latin typeface="Verdana" panose="020B0604030504040204" pitchFamily="34" charset="0"/>
              <a:ea typeface="Verdana" panose="020B0604030504040204" pitchFamily="34" charset="0"/>
              <a:cs typeface="Verdana" panose="020B0604030504040204" pitchFamily="34" charset="0"/>
            </a:endParaRPr>
          </a:p>
        </p:txBody>
      </p:sp>
      <p:sp>
        <p:nvSpPr>
          <p:cNvPr id="38916" name="Espace réservé du pied de page 4"/>
          <p:cNvSpPr>
            <a:spLocks noGrp="1"/>
          </p:cNvSpPr>
          <p:nvPr>
            <p:ph type="ftr" sz="quarter" idx="11"/>
          </p:nvPr>
        </p:nvSpPr>
        <p:spPr bwMode="auto">
          <a:xfrm>
            <a:off x="3612356" y="90487"/>
            <a:ext cx="3082529" cy="291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defRPr sz="1050">
                <a:solidFill>
                  <a:schemeClr val="tx1"/>
                </a:solidFill>
                <a:latin typeface="Verdana" panose="020B0604030504040204" pitchFamily="34" charset="0"/>
              </a:defRPr>
            </a:lvl1pPr>
            <a:lvl2pPr marL="557213" indent="-214313">
              <a:spcBef>
                <a:spcPct val="20000"/>
              </a:spcBef>
              <a:buClr>
                <a:schemeClr val="bg2"/>
              </a:buClr>
              <a:buFont typeface="Wingdings" panose="05000000000000000000" pitchFamily="2" charset="2"/>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2288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5717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9146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pPr>
            <a:endParaRPr lang="fr-FR" altLang="fr-FR" sz="750">
              <a:solidFill>
                <a:srgbClr val="FFFFFF"/>
              </a:solidFill>
              <a:ea typeface="Verdana" panose="020B0604030504040204" pitchFamily="34" charset="0"/>
              <a:cs typeface="Verdana" panose="020B0604030504040204" pitchFamily="34" charset="0"/>
            </a:endParaRPr>
          </a:p>
        </p:txBody>
      </p:sp>
      <p:sp>
        <p:nvSpPr>
          <p:cNvPr id="38917" name="Espace réservé du numéro de diapositive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defRPr sz="1050">
                <a:solidFill>
                  <a:schemeClr val="tx1"/>
                </a:solidFill>
                <a:latin typeface="Verdana" panose="020B0604030504040204" pitchFamily="34" charset="0"/>
              </a:defRPr>
            </a:lvl1pPr>
            <a:lvl2pPr marL="557213" indent="-214313">
              <a:spcBef>
                <a:spcPct val="20000"/>
              </a:spcBef>
              <a:buClr>
                <a:schemeClr val="bg2"/>
              </a:buClr>
              <a:buFont typeface="Wingdings" panose="05000000000000000000" pitchFamily="2" charset="2"/>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spcBef>
                <a:spcPct val="20000"/>
              </a:spcBef>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2288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5717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914650" indent="-171450" defTabSz="342900" eaLnBrk="0" fontAlgn="base" hangingPunct="0">
              <a:spcBef>
                <a:spcPct val="20000"/>
              </a:spcBef>
              <a:spcAft>
                <a:spcPct val="0"/>
              </a:spcAft>
              <a:buClr>
                <a:schemeClr val="bg2"/>
              </a:buClr>
              <a:buFont typeface="Arial" panose="020B0604020202020204"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pPr>
            <a:fld id="{EEEADBAB-846F-4BC5-A856-EEF215225B64}" type="slidenum">
              <a:rPr lang="fr-FR" altLang="fr-FR" sz="750">
                <a:solidFill>
                  <a:schemeClr val="bg1"/>
                </a:solidFill>
                <a:ea typeface="Verdana" panose="020B0604030504040204" pitchFamily="34" charset="0"/>
                <a:cs typeface="Verdana" panose="020B0604030504040204" pitchFamily="34" charset="0"/>
              </a:rPr>
              <a:pPr fontAlgn="base">
                <a:spcBef>
                  <a:spcPct val="0"/>
                </a:spcBef>
                <a:spcAft>
                  <a:spcPct val="0"/>
                </a:spcAft>
              </a:pPr>
              <a:t>9</a:t>
            </a:fld>
            <a:endParaRPr lang="fr-FR" altLang="fr-FR" sz="75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6937297"/>
      </p:ext>
    </p:extLst>
  </p:cSld>
  <p:clrMapOvr>
    <a:masterClrMapping/>
  </p:clrMapOvr>
</p:sld>
</file>

<file path=ppt/theme/theme1.xml><?xml version="1.0" encoding="utf-8"?>
<a:theme xmlns:a="http://schemas.openxmlformats.org/drawingml/2006/main" name="Modele_16-9_PPT_AMU_2017">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1386</Words>
  <Application>Microsoft Office PowerPoint</Application>
  <PresentationFormat>Affichage à l'écran (16:9)</PresentationFormat>
  <Paragraphs>257</Paragraphs>
  <Slides>34</Slides>
  <Notes>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34</vt:i4>
      </vt:variant>
    </vt:vector>
  </HeadingPairs>
  <TitlesOfParts>
    <vt:vector size="46" baseType="lpstr">
      <vt:lpstr>Microsoft YaHei</vt:lpstr>
      <vt:lpstr>ＭＳ Ｐゴシック</vt:lpstr>
      <vt:lpstr>Arial</vt:lpstr>
      <vt:lpstr>Calibri</vt:lpstr>
      <vt:lpstr>DejaVu Sans</vt:lpstr>
      <vt:lpstr>Lucida Grande</vt:lpstr>
      <vt:lpstr>StarSymbol</vt:lpstr>
      <vt:lpstr>Times New Roman</vt:lpstr>
      <vt:lpstr>Ubuntu Condensed</vt:lpstr>
      <vt:lpstr>Verdana</vt:lpstr>
      <vt:lpstr>Wingdings</vt:lpstr>
      <vt:lpstr>Modele_16-9_PPT_AMU_2017</vt:lpstr>
      <vt:lpstr>Journée Open Access AMU  La loi pour une République numérique  du 7 octobre 2016 et la notion de postprint</vt:lpstr>
      <vt:lpstr>Présentation PowerPoint</vt:lpstr>
      <vt:lpstr>Les principes généraux du droit d’auteur   </vt:lpstr>
      <vt:lpstr>Le contrat d’édition conclu entre le chercheur et l’éditeur </vt:lpstr>
      <vt:lpstr>Présentation PowerPoint</vt:lpstr>
      <vt:lpstr>Le dépôt dans HAL AMU     avant la loi pour une République numérique  </vt:lpstr>
      <vt:lpstr>Logigramme HAL AMU </vt:lpstr>
      <vt:lpstr>La philosophie de la loi pour une République numérique  </vt:lpstr>
      <vt:lpstr>La diffusion des publications scientifiques scandale ou coup de génie  ?</vt:lpstr>
      <vt:lpstr>Un enjeu de politique publique    </vt:lpstr>
      <vt:lpstr>La prise de position de chercheurs</vt:lpstr>
      <vt:lpstr>L’exemple allemand en 2013</vt:lpstr>
      <vt:lpstr>Analyse de la loi pour une République numérique </vt:lpstr>
      <vt:lpstr>Présentation PowerPoint</vt:lpstr>
      <vt:lpstr>Quelques éditeurs qui jouent la carte de l’Open Access </vt:lpstr>
      <vt:lpstr>Des éditeurs qui ont adopté une politique plus favorable que la loi pour une République numérique</vt:lpstr>
      <vt:lpstr>Déposer dans HAL est un acte juridiquement encadré</vt:lpstr>
      <vt:lpstr>Les garanties juridiques de HAL </vt:lpstr>
      <vt:lpstr>Libre accès ≠ libre exploitation </vt:lpstr>
      <vt:lpstr>Exemple de fichier déposé avec une licence CC</vt:lpstr>
      <vt:lpstr>Déposer dans HAL AMU :  to do list </vt:lpstr>
      <vt:lpstr>Présentation PowerPoint</vt:lpstr>
      <vt:lpstr>La version PDF éditeur comporte des marques éditoriales </vt:lpstr>
      <vt:lpstr>Présentation PowerPoint</vt:lpstr>
      <vt:lpstr>Déposer un fichier PDF éditeur est possible, avec l’accord de l’éditeur </vt:lpstr>
      <vt:lpstr>Cas d’une publication financée par une institution</vt:lpstr>
      <vt:lpstr>Sur le fondement de l’article 30, déposer la version finale acceptée pour publication   </vt:lpstr>
      <vt:lpstr>Présentation PowerPoint</vt:lpstr>
      <vt:lpstr>Document sous embargo dans HAL AMU </vt:lpstr>
      <vt:lpstr>Présentation PowerPoint</vt:lpstr>
      <vt:lpstr>Une question ? La réponse sur HAL AMU </vt:lpstr>
      <vt:lpstr>L’équipe Open Access reste à votre écoute </vt:lpstr>
      <vt:lpstr>Liens utiles </vt:lpstr>
      <vt:lpstr>Merci pour votre attention </vt:lpstr>
    </vt:vector>
  </TitlesOfParts>
  <Company>Université de la Méditerranée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GRAS Isabelle</dc:creator>
  <cp:lastModifiedBy>GRAS Isabelle</cp:lastModifiedBy>
  <cp:revision>80</cp:revision>
  <cp:lastPrinted>2017-11-08T17:59:32Z</cp:lastPrinted>
  <dcterms:created xsi:type="dcterms:W3CDTF">2017-05-15T18:49:36Z</dcterms:created>
  <dcterms:modified xsi:type="dcterms:W3CDTF">2017-11-08T22:03:28Z</dcterms:modified>
</cp:coreProperties>
</file>