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667" r:id="rId2"/>
  </p:sldMasterIdLst>
  <p:sldIdLst>
    <p:sldId id="256" r:id="rId3"/>
    <p:sldId id="257" r:id="rId4"/>
    <p:sldId id="258" r:id="rId5"/>
    <p:sldId id="262" r:id="rId6"/>
    <p:sldId id="259" r:id="rId7"/>
    <p:sldId id="263" r:id="rId8"/>
    <p:sldId id="260" r:id="rId9"/>
    <p:sldId id="264" r:id="rId10"/>
    <p:sldId id="265" r:id="rId11"/>
    <p:sldId id="267" r:id="rId12"/>
    <p:sldId id="268" r:id="rId13"/>
    <p:sldId id="269" r:id="rId14"/>
    <p:sldId id="271" r:id="rId15"/>
    <p:sldId id="29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C85624-AC22-41D4-B4E5-DBF06F0961EE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A0596E4-2581-4190-8D3D-C90BBDD87CA3}">
      <dgm:prSet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Gabor's Law </a:t>
          </a:r>
          <a:r>
            <a:rPr lang="en-US">
              <a:latin typeface="Garamond" panose="02020404030301010803" pitchFamily="18" charset="0"/>
            </a:rPr>
            <a:t>: “Anything </a:t>
          </a:r>
          <a:r>
            <a:rPr lang="en-US" dirty="0">
              <a:latin typeface="Garamond" panose="02020404030301010803" pitchFamily="18" charset="0"/>
            </a:rPr>
            <a:t>that is technically feasible must be achieved, whether this achievement is judged morally good </a:t>
          </a:r>
          <a:r>
            <a:rPr lang="en-US">
              <a:latin typeface="Garamond" panose="02020404030301010803" pitchFamily="18" charset="0"/>
            </a:rPr>
            <a:t>or reprehensible”</a:t>
          </a:r>
          <a:endParaRPr lang="en-US" dirty="0">
            <a:latin typeface="Garamond" panose="02020404030301010803" pitchFamily="18" charset="0"/>
          </a:endParaRPr>
        </a:p>
      </dgm:t>
    </dgm:pt>
    <dgm:pt modelId="{4828E7EE-B9EA-4401-BF98-82D51178CB16}" type="parTrans" cxnId="{211DCB08-BD8A-40B7-91A4-8C6B81E0B1CB}">
      <dgm:prSet/>
      <dgm:spPr/>
      <dgm:t>
        <a:bodyPr/>
        <a:lstStyle/>
        <a:p>
          <a:endParaRPr lang="en-US"/>
        </a:p>
      </dgm:t>
    </dgm:pt>
    <dgm:pt modelId="{6F9F11D6-523B-4208-9D3C-6E6466621D3D}" type="sibTrans" cxnId="{211DCB08-BD8A-40B7-91A4-8C6B81E0B1CB}">
      <dgm:prSet/>
      <dgm:spPr/>
      <dgm:t>
        <a:bodyPr/>
        <a:lstStyle/>
        <a:p>
          <a:endParaRPr lang="en-US"/>
        </a:p>
      </dgm:t>
    </dgm:pt>
    <dgm:pt modelId="{5238ABD2-7829-4C77-9B30-8C07A255709B}">
      <dgm:prSet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Lawrence Lessig </a:t>
          </a:r>
          <a:r>
            <a:rPr lang="en-US">
              <a:latin typeface="Garamond" panose="02020404030301010803" pitchFamily="18" charset="0"/>
            </a:rPr>
            <a:t>: “Code is Law”</a:t>
          </a:r>
          <a:endParaRPr lang="en-US" dirty="0">
            <a:latin typeface="Garamond" panose="02020404030301010803" pitchFamily="18" charset="0"/>
          </a:endParaRPr>
        </a:p>
      </dgm:t>
    </dgm:pt>
    <dgm:pt modelId="{656A68F5-D7D0-4F63-B056-E7E95DBF3CC2}" type="parTrans" cxnId="{B8C57BC4-14FD-4C6D-8620-A4F26B9FD277}">
      <dgm:prSet/>
      <dgm:spPr/>
      <dgm:t>
        <a:bodyPr/>
        <a:lstStyle/>
        <a:p>
          <a:endParaRPr lang="en-US"/>
        </a:p>
      </dgm:t>
    </dgm:pt>
    <dgm:pt modelId="{8831E583-CEF6-4405-8B7D-41211B21215E}" type="sibTrans" cxnId="{B8C57BC4-14FD-4C6D-8620-A4F26B9FD277}">
      <dgm:prSet/>
      <dgm:spPr/>
      <dgm:t>
        <a:bodyPr/>
        <a:lstStyle/>
        <a:p>
          <a:endParaRPr lang="en-US"/>
        </a:p>
      </dgm:t>
    </dgm:pt>
    <dgm:pt modelId="{A312018A-A946-40DE-BA04-57903862CA62}" type="pres">
      <dgm:prSet presAssocID="{C2C85624-AC22-41D4-B4E5-DBF06F0961EE}" presName="diagram" presStyleCnt="0">
        <dgm:presLayoutVars>
          <dgm:dir/>
          <dgm:resizeHandles val="exact"/>
        </dgm:presLayoutVars>
      </dgm:prSet>
      <dgm:spPr/>
    </dgm:pt>
    <dgm:pt modelId="{38C74675-052F-4B09-98B9-F8056F684C8D}" type="pres">
      <dgm:prSet presAssocID="{AA0596E4-2581-4190-8D3D-C90BBDD87CA3}" presName="node" presStyleLbl="node1" presStyleIdx="0" presStyleCnt="2">
        <dgm:presLayoutVars>
          <dgm:bulletEnabled val="1"/>
        </dgm:presLayoutVars>
      </dgm:prSet>
      <dgm:spPr/>
    </dgm:pt>
    <dgm:pt modelId="{C367173D-49FC-460E-ABCD-ED7A10C04AEA}" type="pres">
      <dgm:prSet presAssocID="{6F9F11D6-523B-4208-9D3C-6E6466621D3D}" presName="sibTrans" presStyleCnt="0"/>
      <dgm:spPr/>
    </dgm:pt>
    <dgm:pt modelId="{141ECB42-9102-4C76-B37F-F0E83F378AF3}" type="pres">
      <dgm:prSet presAssocID="{5238ABD2-7829-4C77-9B30-8C07A255709B}" presName="node" presStyleLbl="node1" presStyleIdx="1" presStyleCnt="2">
        <dgm:presLayoutVars>
          <dgm:bulletEnabled val="1"/>
        </dgm:presLayoutVars>
      </dgm:prSet>
      <dgm:spPr/>
    </dgm:pt>
  </dgm:ptLst>
  <dgm:cxnLst>
    <dgm:cxn modelId="{211DCB08-BD8A-40B7-91A4-8C6B81E0B1CB}" srcId="{C2C85624-AC22-41D4-B4E5-DBF06F0961EE}" destId="{AA0596E4-2581-4190-8D3D-C90BBDD87CA3}" srcOrd="0" destOrd="0" parTransId="{4828E7EE-B9EA-4401-BF98-82D51178CB16}" sibTransId="{6F9F11D6-523B-4208-9D3C-6E6466621D3D}"/>
    <dgm:cxn modelId="{A2CB831B-AAD6-4338-B9E6-3B8AB28831FB}" type="presOf" srcId="{5238ABD2-7829-4C77-9B30-8C07A255709B}" destId="{141ECB42-9102-4C76-B37F-F0E83F378AF3}" srcOrd="0" destOrd="0" presId="urn:microsoft.com/office/officeart/2005/8/layout/default"/>
    <dgm:cxn modelId="{6878FF1F-F245-49C3-BAAB-6F050B05CB4C}" type="presOf" srcId="{AA0596E4-2581-4190-8D3D-C90BBDD87CA3}" destId="{38C74675-052F-4B09-98B9-F8056F684C8D}" srcOrd="0" destOrd="0" presId="urn:microsoft.com/office/officeart/2005/8/layout/default"/>
    <dgm:cxn modelId="{B8C57BC4-14FD-4C6D-8620-A4F26B9FD277}" srcId="{C2C85624-AC22-41D4-B4E5-DBF06F0961EE}" destId="{5238ABD2-7829-4C77-9B30-8C07A255709B}" srcOrd="1" destOrd="0" parTransId="{656A68F5-D7D0-4F63-B056-E7E95DBF3CC2}" sibTransId="{8831E583-CEF6-4405-8B7D-41211B21215E}"/>
    <dgm:cxn modelId="{A56ABCC4-A06B-4CD0-ABD9-F884E482F4D3}" type="presOf" srcId="{C2C85624-AC22-41D4-B4E5-DBF06F0961EE}" destId="{A312018A-A946-40DE-BA04-57903862CA62}" srcOrd="0" destOrd="0" presId="urn:microsoft.com/office/officeart/2005/8/layout/default"/>
    <dgm:cxn modelId="{790A1954-10E8-4455-B0F6-0259E7C73FB5}" type="presParOf" srcId="{A312018A-A946-40DE-BA04-57903862CA62}" destId="{38C74675-052F-4B09-98B9-F8056F684C8D}" srcOrd="0" destOrd="0" presId="urn:microsoft.com/office/officeart/2005/8/layout/default"/>
    <dgm:cxn modelId="{07BC9C92-72CE-405C-B2C3-7FF243348EDC}" type="presParOf" srcId="{A312018A-A946-40DE-BA04-57903862CA62}" destId="{C367173D-49FC-460E-ABCD-ED7A10C04AEA}" srcOrd="1" destOrd="0" presId="urn:microsoft.com/office/officeart/2005/8/layout/default"/>
    <dgm:cxn modelId="{F9164737-5A0C-4768-8A14-70729C8B1A07}" type="presParOf" srcId="{A312018A-A946-40DE-BA04-57903862CA62}" destId="{141ECB42-9102-4C76-B37F-F0E83F378AF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74675-052F-4B09-98B9-F8056F684C8D}">
      <dsp:nvSpPr>
        <dsp:cNvPr id="0" name=""/>
        <dsp:cNvSpPr/>
      </dsp:nvSpPr>
      <dsp:spPr>
        <a:xfrm>
          <a:off x="1333" y="283965"/>
          <a:ext cx="5202457" cy="31214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Garamond" panose="02020404030301010803" pitchFamily="18" charset="0"/>
            </a:rPr>
            <a:t>Gabor's Law </a:t>
          </a:r>
          <a:r>
            <a:rPr lang="en-US" sz="3600" kern="1200">
              <a:latin typeface="Garamond" panose="02020404030301010803" pitchFamily="18" charset="0"/>
            </a:rPr>
            <a:t>: “Anything </a:t>
          </a:r>
          <a:r>
            <a:rPr lang="en-US" sz="3600" kern="1200" dirty="0">
              <a:latin typeface="Garamond" panose="02020404030301010803" pitchFamily="18" charset="0"/>
            </a:rPr>
            <a:t>that is technically feasible must be achieved, whether this achievement is judged morally good </a:t>
          </a:r>
          <a:r>
            <a:rPr lang="en-US" sz="3600" kern="1200">
              <a:latin typeface="Garamond" panose="02020404030301010803" pitchFamily="18" charset="0"/>
            </a:rPr>
            <a:t>or reprehensible”</a:t>
          </a:r>
          <a:endParaRPr lang="en-US" sz="3600" kern="1200" dirty="0">
            <a:latin typeface="Garamond" panose="02020404030301010803" pitchFamily="18" charset="0"/>
          </a:endParaRPr>
        </a:p>
      </dsp:txBody>
      <dsp:txXfrm>
        <a:off x="1333" y="283965"/>
        <a:ext cx="5202457" cy="3121474"/>
      </dsp:txXfrm>
    </dsp:sp>
    <dsp:sp modelId="{141ECB42-9102-4C76-B37F-F0E83F378AF3}">
      <dsp:nvSpPr>
        <dsp:cNvPr id="0" name=""/>
        <dsp:cNvSpPr/>
      </dsp:nvSpPr>
      <dsp:spPr>
        <a:xfrm>
          <a:off x="5724037" y="283965"/>
          <a:ext cx="5202457" cy="3121474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Garamond" panose="02020404030301010803" pitchFamily="18" charset="0"/>
            </a:rPr>
            <a:t>Lawrence Lessig </a:t>
          </a:r>
          <a:r>
            <a:rPr lang="en-US" sz="3600" kern="1200">
              <a:latin typeface="Garamond" panose="02020404030301010803" pitchFamily="18" charset="0"/>
            </a:rPr>
            <a:t>: “Code is Law”</a:t>
          </a:r>
          <a:endParaRPr lang="en-US" sz="3600" kern="1200" dirty="0">
            <a:latin typeface="Garamond" panose="02020404030301010803" pitchFamily="18" charset="0"/>
          </a:endParaRPr>
        </a:p>
      </dsp:txBody>
      <dsp:txXfrm>
        <a:off x="5724037" y="283965"/>
        <a:ext cx="5202457" cy="3121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61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2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312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03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6902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1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53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4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E12AD20-FCD6-41E0-9EC3-C83BD621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ECA19C-65C0-4F61-950A-D2D0C9D8E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E481C0-4CF9-427D-93D6-40FEFE9C5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6F103EC-7144-4B3D-99BA-168D259A8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5157" y="5501148"/>
            <a:ext cx="1658426" cy="12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93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7C5B2-E8A7-4B1A-B858-231704E1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38DFE1-AC70-48E5-84F2-E88DEBFEB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1488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9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5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5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7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0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5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7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A4FCA09-A334-4A38-8A78-E51DCD588A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1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398C0A0-2F15-4B86-932C-F0EEF1273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26" y="185317"/>
            <a:ext cx="11292348" cy="88394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5E06D8-39F1-408F-A298-7E43803A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826" y="1371600"/>
            <a:ext cx="11292348" cy="5301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3B5B31E-A3FA-4EA6-8789-BB7ABE9D3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3916" y="5997155"/>
            <a:ext cx="999666" cy="7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75B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5B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5B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5B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5B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5B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4.jpg"/><Relationship Id="rId5" Type="http://schemas.openxmlformats.org/officeDocument/2006/relationships/tags" Target="../tags/tag21.xml"/><Relationship Id="rId10" Type="http://schemas.openxmlformats.org/officeDocument/2006/relationships/image" Target="../media/image23.jpg"/><Relationship Id="rId4" Type="http://schemas.openxmlformats.org/officeDocument/2006/relationships/tags" Target="../tags/tag20.xml"/><Relationship Id="rId9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26.jpg"/><Relationship Id="rId4" Type="http://schemas.openxmlformats.org/officeDocument/2006/relationships/tags" Target="../tags/tag27.xml"/><Relationship Id="rId9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18.xml"/><Relationship Id="rId12" Type="http://schemas.microsoft.com/office/2007/relationships/diagramDrawing" Target="../diagrams/drawing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diagramColors" Target="../diagrams/colors1.xml"/><Relationship Id="rId5" Type="http://schemas.openxmlformats.org/officeDocument/2006/relationships/tags" Target="../tags/tag9.xml"/><Relationship Id="rId10" Type="http://schemas.openxmlformats.org/officeDocument/2006/relationships/diagramQuickStyle" Target="../diagrams/quickStyle1.xml"/><Relationship Id="rId4" Type="http://schemas.openxmlformats.org/officeDocument/2006/relationships/tags" Target="../tags/tag8.xml"/><Relationship Id="rId9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9C2A02-7CB1-23F7-1912-B2C669D2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2" y="2451131"/>
            <a:ext cx="6159774" cy="21554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 i="0" u="none" strike="noStrike" kern="1200" cap="small">
                <a:solidFill>
                  <a:schemeClr val="bg1"/>
                </a:solidFill>
                <a:effectLst/>
                <a:highlight>
                  <a:srgbClr val="000000"/>
                </a:highlight>
                <a:latin typeface="Garamond" panose="02020404030301010803" pitchFamily="18" charset="0"/>
              </a:rPr>
              <a:t>« L’État numérique : de la gouvernance par les nombres à la gouvernance par l’intelligence artificielle » </a:t>
            </a:r>
            <a:endParaRPr lang="en-US" sz="3200" kern="1200" cap="small">
              <a:solidFill>
                <a:schemeClr val="bg1"/>
              </a:solidFill>
              <a:highlight>
                <a:srgbClr val="000000"/>
              </a:highlight>
              <a:latin typeface="Garamond" panose="02020404030301010803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9041DC-BBE5-8CED-0E24-E5B6B82F4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068" y="4297505"/>
            <a:ext cx="4390697" cy="21554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Raphaël Déchaux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  <a:latin typeface="Garamond" panose="02020404030301010803" pitchFamily="18" charset="0"/>
              </a:rPr>
              <a:t>Maître de conférences</a:t>
            </a:r>
          </a:p>
        </p:txBody>
      </p:sp>
      <p:sp>
        <p:nvSpPr>
          <p:cNvPr id="17" name="Date Placeholder 20">
            <a:extLst>
              <a:ext uri="{FF2B5EF4-FFF2-40B4-BE49-F238E27FC236}">
                <a16:creationId xmlns:a16="http://schemas.microsoft.com/office/drawing/2014/main" id="{E026E141-15F6-C73F-B834-8C51DA2E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A73C985-3593-4DEC-BA3A-7366ACDB343A}" type="datetime1">
              <a:rPr lang="en-US" smtClean="0"/>
              <a:pPr>
                <a:spcAft>
                  <a:spcPts val="600"/>
                </a:spcAft>
              </a:pPr>
              <a:t>12/8/2023</a:t>
            </a:fld>
            <a:endParaRPr lang="en-US"/>
          </a:p>
        </p:txBody>
      </p:sp>
      <p:sp>
        <p:nvSpPr>
          <p:cNvPr id="19" name="Footer Placeholder 21">
            <a:extLst>
              <a:ext uri="{FF2B5EF4-FFF2-40B4-BE49-F238E27FC236}">
                <a16:creationId xmlns:a16="http://schemas.microsoft.com/office/drawing/2014/main" id="{3604E9A7-ADF9-31CE-AB07-FE3B8E5B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1" name="Slide Number Placeholder 22">
            <a:extLst>
              <a:ext uri="{FF2B5EF4-FFF2-40B4-BE49-F238E27FC236}">
                <a16:creationId xmlns:a16="http://schemas.microsoft.com/office/drawing/2014/main" id="{2C5907CD-1B02-A8C5-66E9-00CDC0BD5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F391B04-159E-4284-919C-20BE23D169A4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12" name="Image 11" descr="Une image contenant logo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73C9A908-9498-301F-CA05-BAB400B2F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07" y="532267"/>
            <a:ext cx="3701319" cy="1286208"/>
          </a:xfrm>
          <a:prstGeom prst="rect">
            <a:avLst/>
          </a:prstGeom>
          <a:noFill/>
        </p:spPr>
      </p:pic>
      <p:pic>
        <p:nvPicPr>
          <p:cNvPr id="6" name="Image 5" descr="Une image contenant logo, Police, Graphique, blanc&#10;&#10;Description générée automatiquement">
            <a:extLst>
              <a:ext uri="{FF2B5EF4-FFF2-40B4-BE49-F238E27FC236}">
                <a16:creationId xmlns:a16="http://schemas.microsoft.com/office/drawing/2014/main" id="{B84BC3D7-9317-897D-C3B2-00EBCB48F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30" y="2092767"/>
            <a:ext cx="1361981" cy="1361981"/>
          </a:xfrm>
          <a:prstGeom prst="rect">
            <a:avLst/>
          </a:prstGeom>
          <a:noFill/>
        </p:spPr>
      </p:pic>
      <p:pic>
        <p:nvPicPr>
          <p:cNvPr id="8" name="Image 7" descr="Une image contenant logo, Police, symbole, Graphique&#10;&#10;Description générée automatiquement">
            <a:extLst>
              <a:ext uri="{FF2B5EF4-FFF2-40B4-BE49-F238E27FC236}">
                <a16:creationId xmlns:a16="http://schemas.microsoft.com/office/drawing/2014/main" id="{D790CA04-4FB7-B646-0531-D72B7C52C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58" y="2168541"/>
            <a:ext cx="1286207" cy="1286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653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5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37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Rectangle 41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B6D009-3712-D69C-C47C-3E3FF9878F0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060232" y="3941205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chemeClr val="tx1"/>
                </a:solidFill>
                <a:latin typeface="Garamond" panose="02020404030301010803" pitchFamily="18" charset="0"/>
              </a:rPr>
              <a:t>Le “Libertarianisme”</a:t>
            </a:r>
            <a:endParaRPr lang="en-US" sz="5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61A0D2CE-5C8A-5905-C47B-41B34FF58A55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17" y="751332"/>
            <a:ext cx="5069590" cy="28389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2C60BD9-AFEF-45F6-2755-551EA98742D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79" y="671201"/>
            <a:ext cx="2999232" cy="29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0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0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2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34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D184BB7-64BE-EFC3-47C9-1C46653376C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pPr algn="ctr"/>
            <a:r>
              <a:rPr lang="en-US" sz="3700" b="1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  <a:t>Le libertarianisme </a:t>
            </a:r>
            <a:r>
              <a:rPr lang="en-US" sz="3700" b="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  <a:t>(entrepreneurs)</a:t>
            </a:r>
            <a:endParaRPr lang="fr-FR" sz="3700" b="0">
              <a:solidFill>
                <a:srgbClr val="FFFFFF"/>
              </a:solidFill>
            </a:endParaRPr>
          </a:p>
        </p:txBody>
      </p:sp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670D505-7BD7-F81F-1CB3-68810544F6C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89" y="2200459"/>
            <a:ext cx="3061813" cy="2037497"/>
          </a:xfrm>
          <a:prstGeom prst="rect">
            <a:avLst/>
          </a:prstGeom>
        </p:spPr>
      </p:pic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FB49180-5291-D30C-3D50-86E053CBE5B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21" y="2200459"/>
            <a:ext cx="1388752" cy="2133001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C7CA7B7-6FCE-244D-93E7-18FAB2951CE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87" y="2200459"/>
            <a:ext cx="4688114" cy="1957660"/>
          </a:xfrm>
          <a:prstGeom prst="rect">
            <a:avLst/>
          </a:prstGeom>
        </p:spPr>
      </p:pic>
      <p:sp>
        <p:nvSpPr>
          <p:cNvPr id="26" name="Content Placeholder 12">
            <a:extLst>
              <a:ext uri="{FF2B5EF4-FFF2-40B4-BE49-F238E27FC236}">
                <a16:creationId xmlns:a16="http://schemas.microsoft.com/office/drawing/2014/main" id="{9FA95089-8A07-DFD0-A355-77ADB2339960}"/>
              </a:ext>
            </a:extLst>
          </p:cNvPr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1371601" y="4786744"/>
            <a:ext cx="9448800" cy="1442631"/>
          </a:xfrm>
        </p:spPr>
        <p:txBody>
          <a:bodyPr>
            <a:normAutofit fontScale="92500"/>
          </a:bodyPr>
          <a:lstStyle/>
          <a:p>
            <a:r>
              <a:rPr lang="en-US">
                <a:latin typeface="Garamond" panose="02020404030301010803" pitchFamily="18" charset="0"/>
              </a:rPr>
              <a:t>Version classique : hostilité au gouvernement, au droit et à la justice</a:t>
            </a:r>
            <a:endParaRPr lang="en-US" dirty="0">
              <a:effectLst/>
              <a:latin typeface="Garamond" panose="02020404030301010803" pitchFamily="18" charset="0"/>
            </a:endParaRPr>
          </a:p>
          <a:p>
            <a:r>
              <a:rPr lang="en-US">
                <a:latin typeface="Garamond" panose="02020404030301010803" pitchFamily="18" charset="0"/>
              </a:rPr>
              <a:t>Version 2,0 : transhumanisme</a:t>
            </a:r>
            <a:endParaRPr lang="en-US" dirty="0">
              <a:latin typeface="Garamond" panose="02020404030301010803" pitchFamily="18" charset="0"/>
            </a:endParaRPr>
          </a:p>
          <a:p>
            <a:pPr lvl="1"/>
            <a:r>
              <a:rPr lang="en-US" sz="2800" i="0">
                <a:effectLst/>
                <a:latin typeface="Garamond" panose="02020404030301010803" pitchFamily="18" charset="0"/>
              </a:rPr>
              <a:t>“quik </a:t>
            </a:r>
            <a:r>
              <a:rPr lang="en-US" sz="2800" i="0" dirty="0">
                <a:effectLst/>
                <a:latin typeface="Garamond" panose="02020404030301010803" pitchFamily="18" charset="0"/>
              </a:rPr>
              <a:t>and dirty”</a:t>
            </a:r>
            <a:endParaRPr lang="en-US" sz="2800" dirty="0"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87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exte, bâtiment, voûte&#10;&#10;Description générée automatiquement">
            <a:extLst>
              <a:ext uri="{FF2B5EF4-FFF2-40B4-BE49-F238E27FC236}">
                <a16:creationId xmlns:a16="http://schemas.microsoft.com/office/drawing/2014/main" id="{A18606BB-73D6-1972-6235-EB7F35011A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9" r="-1" b="642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8B7DD0-AD32-F662-526F-EC01717E2D42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rgbClr val="FFFFFF"/>
                </a:solidFill>
                <a:effectLst/>
                <a:latin typeface="Garamond" panose="02020404030301010803" pitchFamily="18" charset="0"/>
              </a:rPr>
              <a:t>Le “solutionnisme”</a:t>
            </a:r>
            <a:endParaRPr lang="en-US" sz="4400" kern="1200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91F3A574-FAF3-6D84-0CC3-9A33618782D3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7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" r="2" b="12650"/>
          <a:stretch/>
        </p:blipFill>
        <p:spPr>
          <a:xfrm>
            <a:off x="8128856" y="0"/>
            <a:ext cx="406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23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45FA7E-059E-AAC4-905C-7EDC8297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000">
                <a:latin typeface="Garamond" panose="02020404030301010803" pitchFamily="18" charset="0"/>
              </a:rPr>
              <a:t>L’interview de Musk par le Premier ministre britannique</a:t>
            </a:r>
          </a:p>
        </p:txBody>
      </p:sp>
      <p:pic>
        <p:nvPicPr>
          <p:cNvPr id="4" name="prime-minister-rishi-sunak-elon-musk-interview-in-full-online-video-cutterco_RNcXAqYd">
            <a:hlinkClick r:id="" action="ppaction://media"/>
            <a:extLst>
              <a:ext uri="{FF2B5EF4-FFF2-40B4-BE49-F238E27FC236}">
                <a16:creationId xmlns:a16="http://schemas.microsoft.com/office/drawing/2014/main" id="{52C4175A-7800-FA2B-72D1-425AB51322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125" y="1371600"/>
            <a:ext cx="9431338" cy="5300663"/>
          </a:xfrm>
        </p:spPr>
      </p:pic>
    </p:spTree>
    <p:extLst>
      <p:ext uri="{BB962C8B-B14F-4D97-AF65-F5344CB8AC3E}">
        <p14:creationId xmlns:p14="http://schemas.microsoft.com/office/powerpoint/2010/main" val="46965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4" descr="Large whale tail">
            <a:extLst>
              <a:ext uri="{FF2B5EF4-FFF2-40B4-BE49-F238E27FC236}">
                <a16:creationId xmlns:a16="http://schemas.microsoft.com/office/drawing/2014/main" id="{DE51319D-03EF-D1CA-BB94-571D9ED1F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278" b="104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F8F180D-1343-D743-B407-9B0E1C8D5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fr-FR">
                <a:latin typeface="Garamond" panose="02020404030301010803" pitchFamily="18" charset="0"/>
              </a:rPr>
              <a:t>Merci pour votre attention</a:t>
            </a:r>
            <a:endParaRPr lang="fr-FR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3C41D6-0530-5586-E0DA-F441DAD65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199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6FA1F-7A90-2BFF-5C5D-85D512A8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682" y="4914980"/>
            <a:ext cx="4417231" cy="158585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FR" sz="2800">
                <a:latin typeface="Garamond" panose="02020404030301010803" pitchFamily="18" charset="0"/>
              </a:rPr>
              <a:t>L’influence du numérique sur la société : la machine à ramasser les tomates de </a:t>
            </a:r>
            <a:r>
              <a:rPr lang="fr-FR" sz="2800">
                <a:effectLst/>
                <a:latin typeface="Garamond" panose="02020404030301010803" pitchFamily="18" charset="0"/>
              </a:rPr>
              <a:t>Langdon Winner</a:t>
            </a:r>
            <a:endParaRPr lang="fr-FR" sz="2800">
              <a:latin typeface="Garamond" panose="02020404030301010803" pitchFamily="18" charset="0"/>
            </a:endParaRPr>
          </a:p>
        </p:txBody>
      </p:sp>
      <p:pic>
        <p:nvPicPr>
          <p:cNvPr id="5" name="Espace réservé du contenu 4" descr="Une image contenant ciel, Aliments naturels, plein air, produits&#10;&#10;Description générée automatiquement">
            <a:extLst>
              <a:ext uri="{FF2B5EF4-FFF2-40B4-BE49-F238E27FC236}">
                <a16:creationId xmlns:a16="http://schemas.microsoft.com/office/drawing/2014/main" id="{DDBD24D2-B7D5-A5B0-9000-B167E2120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r="6192" b="2"/>
          <a:stretch/>
        </p:blipFill>
        <p:spPr>
          <a:xfrm>
            <a:off x="6121856" y="10"/>
            <a:ext cx="6066477" cy="4181768"/>
          </a:xfrm>
          <a:noFill/>
        </p:spPr>
      </p:pic>
      <p:sp>
        <p:nvSpPr>
          <p:cNvPr id="12" name="Date Placeholder 16">
            <a:extLst>
              <a:ext uri="{FF2B5EF4-FFF2-40B4-BE49-F238E27FC236}">
                <a16:creationId xmlns:a16="http://schemas.microsoft.com/office/drawing/2014/main" id="{549437AB-D290-08F5-CF96-93E2D41F2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843D43-B8BB-4C2E-B86D-93AF4BBC2E07}" type="datetime1">
              <a:rPr lang="en-US" smtClean="0"/>
              <a:pPr>
                <a:spcAft>
                  <a:spcPts val="600"/>
                </a:spcAft>
              </a:pPr>
              <a:t>12/8/2023</a:t>
            </a:fld>
            <a:endParaRPr lang="en-US"/>
          </a:p>
        </p:txBody>
      </p:sp>
      <p:sp>
        <p:nvSpPr>
          <p:cNvPr id="16" name="Footer Placeholder 17">
            <a:extLst>
              <a:ext uri="{FF2B5EF4-FFF2-40B4-BE49-F238E27FC236}">
                <a16:creationId xmlns:a16="http://schemas.microsoft.com/office/drawing/2014/main" id="{14115029-EFF9-3A5C-E47D-30A43C60F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8" name="Slide Number Placeholder 18">
            <a:extLst>
              <a:ext uri="{FF2B5EF4-FFF2-40B4-BE49-F238E27FC236}">
                <a16:creationId xmlns:a16="http://schemas.microsoft.com/office/drawing/2014/main" id="{19E8DB9C-2BF4-EE40-05AA-A258455E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F391B04-159E-4284-919C-20BE23D169A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Image 6" descr="Une image contenant ciel, plein air, machine agricole, herbe&#10;&#10;Description générée automatiquement">
            <a:extLst>
              <a:ext uri="{FF2B5EF4-FFF2-40B4-BE49-F238E27FC236}">
                <a16:creationId xmlns:a16="http://schemas.microsoft.com/office/drawing/2014/main" id="{C624D333-8785-173D-C70C-8664A8E79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r="-1" b="-1"/>
          <a:stretch/>
        </p:blipFill>
        <p:spPr>
          <a:xfrm>
            <a:off x="-4" y="-1"/>
            <a:ext cx="6071336" cy="4181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588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ubtitle 2">
            <a:extLst>
              <a:ext uri="{FF2B5EF4-FFF2-40B4-BE49-F238E27FC236}">
                <a16:creationId xmlns:a16="http://schemas.microsoft.com/office/drawing/2014/main" id="{7604D864-A6BD-C75F-9B88-BAB58775A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21" y="5219116"/>
            <a:ext cx="11055660" cy="1284025"/>
          </a:xfrm>
        </p:spPr>
        <p:txBody>
          <a:bodyPr anchor="ctr">
            <a:normAutofit/>
          </a:bodyPr>
          <a:lstStyle/>
          <a:p>
            <a:pPr algn="ctr"/>
            <a:r>
              <a:rPr lang="fr-FR" sz="2800" b="0" i="0">
                <a:effectLst/>
                <a:latin typeface="Garamond" panose="02020404030301010803" pitchFamily="18" charset="0"/>
              </a:rPr>
              <a:t>Créé en 2011, regroupe 78 pays, dont la France depuis 2014 </a:t>
            </a:r>
            <a:br>
              <a:rPr lang="fr-FR" sz="2800" b="0" i="0">
                <a:effectLst/>
                <a:latin typeface="Garamond" panose="02020404030301010803" pitchFamily="18" charset="0"/>
              </a:rPr>
            </a:br>
            <a:r>
              <a:rPr lang="fr-FR" sz="2800" b="0" i="0">
                <a:effectLst/>
                <a:latin typeface="Garamond" panose="02020404030301010803" pitchFamily="18" charset="0"/>
              </a:rPr>
              <a:t>et des membres de la « société civile » (</a:t>
            </a:r>
            <a:r>
              <a:rPr lang="fr-FR" sz="2800" b="0" i="1">
                <a:effectLst/>
                <a:latin typeface="Garamond" panose="02020404030301010803" pitchFamily="18" charset="0"/>
              </a:rPr>
              <a:t>i.e</a:t>
            </a:r>
            <a:r>
              <a:rPr lang="fr-FR" sz="2800" b="0" i="0">
                <a:effectLst/>
                <a:latin typeface="Garamond" panose="02020404030301010803" pitchFamily="18" charset="0"/>
              </a:rPr>
              <a:t>. des lobbys de la tech)</a:t>
            </a:r>
            <a:endParaRPr lang="en-US" sz="2800">
              <a:latin typeface="Garamond" panose="02020404030301010803" pitchFamily="18" charset="0"/>
            </a:endParaRPr>
          </a:p>
        </p:txBody>
      </p:sp>
      <p:sp>
        <p:nvSpPr>
          <p:cNvPr id="15" name="Date Placeholder 8">
            <a:extLst>
              <a:ext uri="{FF2B5EF4-FFF2-40B4-BE49-F238E27FC236}">
                <a16:creationId xmlns:a16="http://schemas.microsoft.com/office/drawing/2014/main" id="{E3CBF80E-6D69-3A26-2C00-7A8BD771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92763F-200F-4B37-9C2D-1F7EE32E9D7F}" type="datetime1">
              <a:rPr lang="en-US" smtClean="0"/>
              <a:pPr>
                <a:spcAft>
                  <a:spcPts val="600"/>
                </a:spcAft>
              </a:pPr>
              <a:t>12/8/2023</a:t>
            </a:fld>
            <a:endParaRPr lang="en-US"/>
          </a:p>
        </p:txBody>
      </p:sp>
      <p:sp>
        <p:nvSpPr>
          <p:cNvPr id="17" name="Footer Placeholder 9">
            <a:extLst>
              <a:ext uri="{FF2B5EF4-FFF2-40B4-BE49-F238E27FC236}">
                <a16:creationId xmlns:a16="http://schemas.microsoft.com/office/drawing/2014/main" id="{B9428E3C-2EE5-99C1-A462-D47C9F2D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01117647-F13D-237F-8735-2C06CF0B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6F391B04-159E-4284-919C-20BE23D169A4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0" name="Image 9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5DDA8965-048C-358E-95EF-F93DED00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10" y="429984"/>
            <a:ext cx="4292446" cy="4789131"/>
          </a:xfrm>
          <a:prstGeom prst="rect">
            <a:avLst/>
          </a:prstGeom>
          <a:noFill/>
        </p:spPr>
      </p:pic>
      <p:pic>
        <p:nvPicPr>
          <p:cNvPr id="8" name="Image 7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8274A663-CD65-82F5-32C5-F0A67F30F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24" y="429985"/>
            <a:ext cx="5621561" cy="4232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41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00A38E9-D21E-DE68-38AC-F56AEA15B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4" y="1736268"/>
            <a:ext cx="3578309" cy="1889202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7604D864-A6BD-C75F-9B88-BAB58775A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7092" y="3727447"/>
            <a:ext cx="3205798" cy="1138396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16" name="Date Placeholder 8">
            <a:extLst>
              <a:ext uri="{FF2B5EF4-FFF2-40B4-BE49-F238E27FC236}">
                <a16:creationId xmlns:a16="http://schemas.microsoft.com/office/drawing/2014/main" id="{5CED8F93-89DF-C57A-C16D-ED6DB8A4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378001-0AE3-4A3C-8E89-5A66C09D2C9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12/8/2023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ooter Placeholder 9">
            <a:extLst>
              <a:ext uri="{FF2B5EF4-FFF2-40B4-BE49-F238E27FC236}">
                <a16:creationId xmlns:a16="http://schemas.microsoft.com/office/drawing/2014/main" id="{686A37D2-FCE1-13C6-0D6A-A5741404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5A26D70B-1C4A-C5CF-75A5-DB2CC5C4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6F391B04-159E-4284-919C-20BE23D169A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5" name="Espace réservé du contenu 4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6A8711F0-B4F4-E1D5-7F68-5B7FAA6ED5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7347" b="1"/>
          <a:stretch/>
        </p:blipFill>
        <p:spPr>
          <a:xfrm>
            <a:off x="7032625" y="25400"/>
            <a:ext cx="5159375" cy="3360738"/>
          </a:xfrm>
          <a:noFill/>
        </p:spPr>
      </p:pic>
      <p:pic>
        <p:nvPicPr>
          <p:cNvPr id="9" name="Image 8" descr="Une image contenant texte, nature, ciel, étoile&#10;&#10;Description générée automatiquement">
            <a:extLst>
              <a:ext uri="{FF2B5EF4-FFF2-40B4-BE49-F238E27FC236}">
                <a16:creationId xmlns:a16="http://schemas.microsoft.com/office/drawing/2014/main" id="{78939214-4309-5DCB-6549-1A3B28E32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r="5463" b="-2"/>
          <a:stretch/>
        </p:blipFill>
        <p:spPr>
          <a:xfrm>
            <a:off x="6858000" y="3386084"/>
            <a:ext cx="5587323" cy="3393926"/>
          </a:xfrm>
          <a:prstGeom prst="rect">
            <a:avLst/>
          </a:prstGeom>
          <a:noFill/>
        </p:spPr>
      </p:pic>
      <p:pic>
        <p:nvPicPr>
          <p:cNvPr id="11" name="Image 10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DD391A2E-A25A-6FA2-1D85-BB136E1CA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4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74A11-CBF3-785E-9F7E-2684B404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8" y="1623848"/>
            <a:ext cx="4681506" cy="992680"/>
          </a:xfrm>
        </p:spPr>
        <p:txBody>
          <a:bodyPr anchor="b">
            <a:normAutofit/>
          </a:bodyPr>
          <a:lstStyle/>
          <a:p>
            <a:r>
              <a:rPr lang="fr-FR" sz="2800">
                <a:latin typeface="Garamond" panose="02020404030301010803" pitchFamily="18" charset="0"/>
              </a:rPr>
              <a:t>Avantages et bénéfices du « Gouvernement ouvert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AE7B7B-A4ED-1600-74DB-651559FCB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68" y="2770887"/>
            <a:ext cx="4681506" cy="2321375"/>
          </a:xfrm>
        </p:spPr>
        <p:txBody>
          <a:bodyPr>
            <a:normAutofit/>
          </a:bodyPr>
          <a:lstStyle/>
          <a:p>
            <a:r>
              <a:rPr lang="fr-FR" sz="2400">
                <a:effectLst/>
                <a:latin typeface="Garamond" panose="02020404030301010803" pitchFamily="18" charset="0"/>
              </a:rPr>
              <a:t>modernisation de l’Etat</a:t>
            </a:r>
          </a:p>
          <a:p>
            <a:r>
              <a:rPr lang="fr-FR" sz="2400">
                <a:effectLst/>
                <a:latin typeface="Garamond" panose="02020404030301010803" pitchFamily="18" charset="0"/>
              </a:rPr>
              <a:t>politiques d’open data, promotion des données libres. </a:t>
            </a:r>
          </a:p>
          <a:p>
            <a:r>
              <a:rPr lang="fr-FR" sz="2400">
                <a:effectLst/>
                <a:latin typeface="Garamond" panose="02020404030301010803" pitchFamily="18" charset="0"/>
              </a:rPr>
              <a:t>renforcer le principe de transparence de l’administration. </a:t>
            </a:r>
          </a:p>
        </p:txBody>
      </p:sp>
      <p:sp>
        <p:nvSpPr>
          <p:cNvPr id="10" name="Date Placeholder 14">
            <a:extLst>
              <a:ext uri="{FF2B5EF4-FFF2-40B4-BE49-F238E27FC236}">
                <a16:creationId xmlns:a16="http://schemas.microsoft.com/office/drawing/2014/main" id="{A8062547-FA7D-3B7E-656B-0D131A24E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E82F3DB-E9CF-4A0D-97DB-429A4938F9A7}" type="datetime1">
              <a:rPr lang="en-US" smtClean="0"/>
              <a:pPr>
                <a:spcAft>
                  <a:spcPts val="600"/>
                </a:spcAft>
              </a:pPr>
              <a:t>12/8/2023</a:t>
            </a:fld>
            <a:endParaRPr lang="en-US"/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AF770680-6B2E-1ADA-2A80-3DD4A8FA2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4" name="Slide Number Placeholder 16">
            <a:extLst>
              <a:ext uri="{FF2B5EF4-FFF2-40B4-BE49-F238E27FC236}">
                <a16:creationId xmlns:a16="http://schemas.microsoft.com/office/drawing/2014/main" id="{348C26CB-6CFC-C07D-B7F4-AF12EC315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F391B04-159E-4284-919C-20BE23D169A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5" name="Image 4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E133ECC9-4532-F300-EDAB-D4BA12BB2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55" y="1032858"/>
            <a:ext cx="7085345" cy="5444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30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3CA4A3-3875-D975-50D2-5C5CD3DAC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0944" y="2576549"/>
            <a:ext cx="5785441" cy="1952991"/>
          </a:xfrm>
        </p:spPr>
        <p:txBody>
          <a:bodyPr>
            <a:normAutofit/>
          </a:bodyPr>
          <a:lstStyle/>
          <a:p>
            <a:r>
              <a:rPr lang="fr-FR" sz="3600">
                <a:latin typeface="Garamond" panose="02020404030301010803" pitchFamily="18" charset="0"/>
              </a:rPr>
              <a:t>I. Les idéologies au fondement de l’Etat numérique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843F406-C82C-688F-2DC3-E576B20CA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8FA358-4267-4BCA-BC07-70B2A6DCBBFC}" type="datetime1">
              <a:rPr lang="en-US" smtClean="0"/>
              <a:pPr>
                <a:spcAft>
                  <a:spcPts val="600"/>
                </a:spcAft>
              </a:pPr>
              <a:t>12/8/2023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D6924F6-F2CD-98D7-3614-FE80E345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0988014-647D-3237-F2FE-1A492C9F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6F391B04-159E-4284-919C-20BE23D169A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Image 5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B96EE8AB-B3D3-6089-C0FD-493869C49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89" y="349624"/>
            <a:ext cx="4379746" cy="6061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33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EEA4E-3F32-58C8-FF5B-AC6E913B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9" y="548640"/>
            <a:ext cx="10199094" cy="1325236"/>
          </a:xfrm>
        </p:spPr>
        <p:txBody>
          <a:bodyPr anchor="t">
            <a:normAutofit/>
          </a:bodyPr>
          <a:lstStyle/>
          <a:p>
            <a:pPr algn="ctr"/>
            <a:r>
              <a:rPr lang="fr-FR">
                <a:latin typeface="Garamond" panose="02020404030301010803" pitchFamily="18" charset="0"/>
              </a:rPr>
              <a:t>La généalogie de l’Etat numérique : </a:t>
            </a:r>
            <a:br>
              <a:rPr lang="fr-FR">
                <a:latin typeface="Garamond" panose="02020404030301010803" pitchFamily="18" charset="0"/>
              </a:rPr>
            </a:br>
            <a:r>
              <a:rPr lang="fr-FR">
                <a:latin typeface="Garamond" panose="02020404030301010803" pitchFamily="18" charset="0"/>
              </a:rPr>
              <a:t>la statistique comme outil administratif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62FB828-2F92-3F74-4FC7-0ED50A075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861" y="1511737"/>
            <a:ext cx="5117556" cy="519859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>
                <a:effectLst/>
                <a:latin typeface="Garamond" panose="02020404030301010803" pitchFamily="18" charset="0"/>
              </a:rPr>
              <a:t>L’utilisation de la statistique pour l’administration vient de </a:t>
            </a:r>
            <a:r>
              <a:rPr lang="fr-FR" sz="2000" i="1">
                <a:effectLst/>
                <a:latin typeface="Garamond" panose="02020404030301010803" pitchFamily="18" charset="0"/>
              </a:rPr>
              <a:t>Gottfried Achenwall </a:t>
            </a:r>
            <a:r>
              <a:rPr lang="fr-FR" sz="2000">
                <a:effectLst/>
                <a:latin typeface="Garamond" panose="02020404030301010803" pitchFamily="18" charset="0"/>
              </a:rPr>
              <a:t>(XVIIIème siècle).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000">
                <a:effectLst/>
                <a:latin typeface="Garamond" panose="02020404030301010803" pitchFamily="18" charset="0"/>
              </a:rPr>
              <a:t>statistique descriptive allemande (</a:t>
            </a:r>
            <a:r>
              <a:rPr lang="fr-FR" sz="2000" i="1">
                <a:effectLst/>
                <a:latin typeface="Garamond" panose="02020404030301010803" pitchFamily="18" charset="0"/>
              </a:rPr>
              <a:t>Staatenkunde</a:t>
            </a:r>
            <a:r>
              <a:rPr lang="fr-FR" sz="2000">
                <a:effectLst/>
                <a:latin typeface="Garamond" panose="02020404030301010803" pitchFamily="18" charset="0"/>
              </a:rPr>
              <a:t>)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000">
                <a:effectLst/>
                <a:latin typeface="Garamond" panose="02020404030301010803" pitchFamily="18" charset="0"/>
              </a:rPr>
              <a:t>l’arithmétique politique anglaise (</a:t>
            </a:r>
            <a:r>
              <a:rPr lang="fr-FR" sz="2000" i="1">
                <a:effectLst/>
                <a:latin typeface="Garamond" panose="02020404030301010803" pitchFamily="18" charset="0"/>
              </a:rPr>
              <a:t>Political Arithmetick</a:t>
            </a:r>
            <a:r>
              <a:rPr lang="fr-FR" sz="2000">
                <a:effectLst/>
                <a:latin typeface="Garamond" panose="02020404030301010803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>
                <a:effectLst/>
                <a:latin typeface="Garamond" panose="02020404030301010803" pitchFamily="18" charset="0"/>
              </a:rPr>
              <a:t>Tension entre approches </a:t>
            </a:r>
            <a:r>
              <a:rPr lang="fr-FR" sz="2000" i="1">
                <a:effectLst/>
                <a:latin typeface="Garamond" panose="02020404030301010803" pitchFamily="18" charset="0"/>
              </a:rPr>
              <a:t>descriptive </a:t>
            </a:r>
            <a:r>
              <a:rPr lang="fr-FR" sz="2000">
                <a:effectLst/>
                <a:latin typeface="Garamond" panose="02020404030301010803" pitchFamily="18" charset="0"/>
              </a:rPr>
              <a:t>et </a:t>
            </a:r>
            <a:r>
              <a:rPr lang="fr-FR" sz="2000" i="1">
                <a:effectLst/>
                <a:latin typeface="Garamond" panose="02020404030301010803" pitchFamily="18" charset="0"/>
              </a:rPr>
              <a:t>prescriptive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>
                <a:effectLst/>
                <a:latin typeface="Garamond" panose="02020404030301010803" pitchFamily="18" charset="0"/>
              </a:rPr>
              <a:t>La statistique, cad la </a:t>
            </a:r>
            <a:r>
              <a:rPr lang="fr-FR" sz="2000" b="1" i="1">
                <a:effectLst/>
                <a:latin typeface="Garamond" panose="02020404030301010803" pitchFamily="18" charset="0"/>
              </a:rPr>
              <a:t>moyenne</a:t>
            </a:r>
            <a:r>
              <a:rPr lang="fr-FR" sz="2000">
                <a:effectLst/>
                <a:latin typeface="Garamond" panose="02020404030301010803" pitchFamily="18" charset="0"/>
              </a:rPr>
              <a:t> devient </a:t>
            </a:r>
            <a:r>
              <a:rPr lang="fr-FR" sz="2000" b="1" i="1">
                <a:effectLst/>
                <a:latin typeface="Garamond" panose="02020404030301010803" pitchFamily="18" charset="0"/>
              </a:rPr>
              <a:t>normalité</a:t>
            </a:r>
            <a:r>
              <a:rPr lang="fr-FR" sz="2000" i="1">
                <a:effectLst/>
                <a:latin typeface="Garamond" panose="02020404030301010803" pitchFamily="18" charset="0"/>
              </a:rPr>
              <a:t> </a:t>
            </a:r>
            <a:r>
              <a:rPr lang="fr-FR" sz="2000">
                <a:effectLst/>
                <a:latin typeface="Garamond" panose="02020404030301010803" pitchFamily="18" charset="0"/>
              </a:rPr>
              <a:t>qui devient </a:t>
            </a:r>
            <a:r>
              <a:rPr lang="fr-FR" sz="2000" b="1" i="1">
                <a:effectLst/>
                <a:latin typeface="Garamond" panose="02020404030301010803" pitchFamily="18" charset="0"/>
              </a:rPr>
              <a:t>normativité</a:t>
            </a:r>
            <a:r>
              <a:rPr lang="fr-FR" sz="2000" i="1">
                <a:effectLst/>
                <a:latin typeface="Garamond" panose="02020404030301010803" pitchFamily="18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000" b="1">
                <a:effectLst/>
                <a:latin typeface="Garamond" panose="02020404030301010803" pitchFamily="18" charset="0"/>
              </a:rPr>
              <a:t>Olivier Rey</a:t>
            </a:r>
            <a:r>
              <a:rPr lang="fr-FR" sz="2000">
                <a:effectLst/>
                <a:latin typeface="Garamond" panose="02020404030301010803" pitchFamily="18" charset="0"/>
              </a:rPr>
              <a:t> : « La statistique n’apparaît plus comme ce qui nous renseigne sur le monde, mais sur ce qui nous en sépare »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000" b="1">
                <a:effectLst/>
                <a:latin typeface="Garamond" panose="02020404030301010803" pitchFamily="18" charset="0"/>
              </a:rPr>
              <a:t>Alain Supiot</a:t>
            </a:r>
            <a:r>
              <a:rPr lang="fr-FR" sz="2000">
                <a:effectLst/>
                <a:latin typeface="Garamond" panose="02020404030301010803" pitchFamily="18" charset="0"/>
              </a:rPr>
              <a:t> : « La statistique élabore des énoncés qui échappent à la réflexivité du langage et acquièrent par là même une puissance dogmatique particulière »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BE9067F-5384-866E-49AF-6F844DCEE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BA31CE5-D87F-4B09-B790-A55B9718855A}" type="datetime1">
              <a:rPr lang="en-US" smtClean="0"/>
              <a:pPr>
                <a:spcAft>
                  <a:spcPts val="600"/>
                </a:spcAft>
              </a:pPr>
              <a:t>12/8/2023</a:t>
            </a:fld>
            <a:endParaRPr lang="en-US"/>
          </a:p>
        </p:txBody>
      </p:sp>
      <p:sp>
        <p:nvSpPr>
          <p:cNvPr id="18" name="Footer Placeholder 10">
            <a:extLst>
              <a:ext uri="{FF2B5EF4-FFF2-40B4-BE49-F238E27FC236}">
                <a16:creationId xmlns:a16="http://schemas.microsoft.com/office/drawing/2014/main" id="{3CD2F18B-4398-7777-5D7C-A7D028D00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0" name="Slide Number Placeholder 11">
            <a:extLst>
              <a:ext uri="{FF2B5EF4-FFF2-40B4-BE49-F238E27FC236}">
                <a16:creationId xmlns:a16="http://schemas.microsoft.com/office/drawing/2014/main" id="{D0D80F6A-4FC6-19A3-0CA5-40BEC233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F391B04-159E-4284-919C-20BE23D169A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9" name="Image 8" descr="Une image contenant texte, affiche, conception, graphisme&#10;&#10;Description générée automatiquement">
            <a:extLst>
              <a:ext uri="{FF2B5EF4-FFF2-40B4-BE49-F238E27FC236}">
                <a16:creationId xmlns:a16="http://schemas.microsoft.com/office/drawing/2014/main" id="{CA92D2A1-713A-160E-2C44-4008E02B6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1" y="2221167"/>
            <a:ext cx="2716551" cy="4414398"/>
          </a:xfrm>
          <a:prstGeom prst="rect">
            <a:avLst/>
          </a:prstGeom>
          <a:noFill/>
        </p:spPr>
      </p:pic>
      <p:pic>
        <p:nvPicPr>
          <p:cNvPr id="11" name="Image 10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10A68D8C-902E-32A8-6FE2-EE6AE5397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01" y="2221166"/>
            <a:ext cx="2794507" cy="4489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0578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AC28D7-5090-781C-FA12-3B93F705252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  <a:latin typeface="Garamond" panose="02020404030301010803" pitchFamily="18" charset="0"/>
              </a:rPr>
              <a:t>Le “scientisme”</a:t>
            </a:r>
            <a:endParaRPr lang="en-US" sz="3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texte, pièce de monnaie&#10;&#10;Description générée automatiquement">
            <a:extLst>
              <a:ext uri="{FF2B5EF4-FFF2-40B4-BE49-F238E27FC236}">
                <a16:creationId xmlns:a16="http://schemas.microsoft.com/office/drawing/2014/main" id="{4CBD5A54-82A9-39CE-9E8B-DFFAB14D3CCC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r="1302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4723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A01ABD-9DCE-C13C-5A2F-5CEBA314F92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  <a:effectLst/>
                <a:latin typeface="Garamond, serif"/>
              </a:rPr>
              <a:t>Le scientisme </a:t>
            </a:r>
            <a:r>
              <a:rPr lang="en-US" sz="4000" b="0">
                <a:solidFill>
                  <a:srgbClr val="FFFFFF"/>
                </a:solidFill>
                <a:effectLst/>
                <a:latin typeface="Garamond, serif"/>
              </a:rPr>
              <a:t>(techniciens)</a:t>
            </a:r>
            <a:endParaRPr lang="fr-FR" sz="4000" b="0">
              <a:solidFill>
                <a:srgbClr val="FFFFFF"/>
              </a:solidFill>
            </a:endParaRPr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A00CD014-38D9-7742-74CA-7E7BB699C921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07998879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660867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1374</TotalTime>
  <Words>338</Words>
  <Application>Microsoft Office PowerPoint</Application>
  <PresentationFormat>Grand écran</PresentationFormat>
  <Paragraphs>51</Paragraphs>
  <Slides>14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Garamond</vt:lpstr>
      <vt:lpstr>Garamond, serif</vt:lpstr>
      <vt:lpstr>Wingdings 3</vt:lpstr>
      <vt:lpstr>Brin</vt:lpstr>
      <vt:lpstr>Conception personnalisée</vt:lpstr>
      <vt:lpstr>« L’État numérique : de la gouvernance par les nombres à la gouvernance par l’intelligence artificielle » </vt:lpstr>
      <vt:lpstr>L’influence du numérique sur la société : la machine à ramasser les tomates de Langdon Winner</vt:lpstr>
      <vt:lpstr>Présentation PowerPoint</vt:lpstr>
      <vt:lpstr>Présentation PowerPoint</vt:lpstr>
      <vt:lpstr>Avantages et bénéfices du « Gouvernement ouvert »</vt:lpstr>
      <vt:lpstr>I. Les idéologies au fondement de l’Etat numérique</vt:lpstr>
      <vt:lpstr>La généalogie de l’Etat numérique :  la statistique comme outil administratif</vt:lpstr>
      <vt:lpstr>Le “scientisme”</vt:lpstr>
      <vt:lpstr>Le scientisme (techniciens)</vt:lpstr>
      <vt:lpstr>Le “Libertarianisme”</vt:lpstr>
      <vt:lpstr>Le libertarianisme (entrepreneurs)</vt:lpstr>
      <vt:lpstr>Le “solutionnisme”</vt:lpstr>
      <vt:lpstr>L’interview de Musk par le Premier ministre britannique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 L’État de droit numérique : de la gouvernance par les nombres à la gouvernance par l’intelligence artificielle » </dc:title>
  <dc:creator>DECHAUX Raphael</dc:creator>
  <cp:lastModifiedBy>DECHAUX Raphael</cp:lastModifiedBy>
  <cp:revision>19</cp:revision>
  <dcterms:created xsi:type="dcterms:W3CDTF">2023-12-02T15:04:13Z</dcterms:created>
  <dcterms:modified xsi:type="dcterms:W3CDTF">2023-12-08T15:08:52Z</dcterms:modified>
</cp:coreProperties>
</file>